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6"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328" r:id="rId25"/>
    <p:sldId id="329" r:id="rId26"/>
    <p:sldId id="330"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4" r:id="rId51"/>
    <p:sldId id="305" r:id="rId52"/>
    <p:sldId id="307" r:id="rId53"/>
    <p:sldId id="308" r:id="rId54"/>
    <p:sldId id="306" r:id="rId55"/>
    <p:sldId id="322" r:id="rId56"/>
    <p:sldId id="303" r:id="rId57"/>
    <p:sldId id="309" r:id="rId58"/>
    <p:sldId id="310" r:id="rId59"/>
    <p:sldId id="311" r:id="rId60"/>
    <p:sldId id="314" r:id="rId61"/>
    <p:sldId id="313" r:id="rId62"/>
    <p:sldId id="312" r:id="rId63"/>
    <p:sldId id="315" r:id="rId64"/>
    <p:sldId id="316" r:id="rId65"/>
    <p:sldId id="317" r:id="rId66"/>
    <p:sldId id="318" r:id="rId67"/>
    <p:sldId id="319" r:id="rId68"/>
    <p:sldId id="320" r:id="rId69"/>
    <p:sldId id="321" r:id="rId70"/>
    <p:sldId id="323" r:id="rId71"/>
    <p:sldId id="324" r:id="rId72"/>
    <p:sldId id="325" r:id="rId73"/>
    <p:sldId id="326" r:id="rId74"/>
    <p:sldId id="327" r:id="rId75"/>
    <p:sldId id="26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DD95-C1A7-4293-A439-E285175A4D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74CBB4-DF2A-43B3-BCEE-3F6C850164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AE63F81-10F0-410A-99FC-7E8108CFBE66}"/>
              </a:ext>
            </a:extLst>
          </p:cNvPr>
          <p:cNvSpPr>
            <a:spLocks noGrp="1"/>
          </p:cNvSpPr>
          <p:nvPr>
            <p:ph type="dt" sz="half" idx="10"/>
          </p:nvPr>
        </p:nvSpPr>
        <p:spPr/>
        <p:txBody>
          <a:bodyPr/>
          <a:lstStyle/>
          <a:p>
            <a:fld id="{13F2D1CE-7542-473A-B379-9D5B7DDBC718}" type="datetimeFigureOut">
              <a:rPr lang="en-IN" smtClean="0"/>
              <a:t>16-09-2020</a:t>
            </a:fld>
            <a:endParaRPr lang="en-IN"/>
          </a:p>
        </p:txBody>
      </p:sp>
      <p:sp>
        <p:nvSpPr>
          <p:cNvPr id="5" name="Footer Placeholder 4">
            <a:extLst>
              <a:ext uri="{FF2B5EF4-FFF2-40B4-BE49-F238E27FC236}">
                <a16:creationId xmlns:a16="http://schemas.microsoft.com/office/drawing/2014/main" id="{0E8F9925-7773-4BCC-ACEF-24743B1269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2A5126-14A2-4A6C-8AB0-E4C7C45C3964}"/>
              </a:ext>
            </a:extLst>
          </p:cNvPr>
          <p:cNvSpPr>
            <a:spLocks noGrp="1"/>
          </p:cNvSpPr>
          <p:nvPr>
            <p:ph type="sldNum" sz="quarter" idx="12"/>
          </p:nvPr>
        </p:nvSpPr>
        <p:spPr/>
        <p:txBody>
          <a:bodyPr/>
          <a:lstStyle/>
          <a:p>
            <a:fld id="{C7527D7A-368D-4A50-97B2-4D786A538E4A}" type="slidenum">
              <a:rPr lang="en-IN" smtClean="0"/>
              <a:t>‹#›</a:t>
            </a:fld>
            <a:endParaRPr lang="en-IN"/>
          </a:p>
        </p:txBody>
      </p:sp>
    </p:spTree>
    <p:extLst>
      <p:ext uri="{BB962C8B-B14F-4D97-AF65-F5344CB8AC3E}">
        <p14:creationId xmlns:p14="http://schemas.microsoft.com/office/powerpoint/2010/main" val="371998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14B0-B53F-4A28-AB3C-482B57DF86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FDC06E-04C7-4415-B674-B94F39CD25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E5729D-254A-4633-9F63-743FB49F5B3E}"/>
              </a:ext>
            </a:extLst>
          </p:cNvPr>
          <p:cNvSpPr>
            <a:spLocks noGrp="1"/>
          </p:cNvSpPr>
          <p:nvPr>
            <p:ph type="dt" sz="half" idx="10"/>
          </p:nvPr>
        </p:nvSpPr>
        <p:spPr/>
        <p:txBody>
          <a:bodyPr/>
          <a:lstStyle/>
          <a:p>
            <a:fld id="{13F2D1CE-7542-473A-B379-9D5B7DDBC718}" type="datetimeFigureOut">
              <a:rPr lang="en-IN" smtClean="0"/>
              <a:t>16-09-2020</a:t>
            </a:fld>
            <a:endParaRPr lang="en-IN"/>
          </a:p>
        </p:txBody>
      </p:sp>
      <p:sp>
        <p:nvSpPr>
          <p:cNvPr id="5" name="Footer Placeholder 4">
            <a:extLst>
              <a:ext uri="{FF2B5EF4-FFF2-40B4-BE49-F238E27FC236}">
                <a16:creationId xmlns:a16="http://schemas.microsoft.com/office/drawing/2014/main" id="{5B71935E-8FEC-4B88-BFDD-69C1241585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12FE4-0C71-4D36-AB0E-52C7360DC409}"/>
              </a:ext>
            </a:extLst>
          </p:cNvPr>
          <p:cNvSpPr>
            <a:spLocks noGrp="1"/>
          </p:cNvSpPr>
          <p:nvPr>
            <p:ph type="sldNum" sz="quarter" idx="12"/>
          </p:nvPr>
        </p:nvSpPr>
        <p:spPr/>
        <p:txBody>
          <a:bodyPr/>
          <a:lstStyle/>
          <a:p>
            <a:fld id="{C7527D7A-368D-4A50-97B2-4D786A538E4A}" type="slidenum">
              <a:rPr lang="en-IN" smtClean="0"/>
              <a:t>‹#›</a:t>
            </a:fld>
            <a:endParaRPr lang="en-IN"/>
          </a:p>
        </p:txBody>
      </p:sp>
    </p:spTree>
    <p:extLst>
      <p:ext uri="{BB962C8B-B14F-4D97-AF65-F5344CB8AC3E}">
        <p14:creationId xmlns:p14="http://schemas.microsoft.com/office/powerpoint/2010/main" val="372012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A9BDBC-203C-42D9-84DA-57628EF965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C87197-FEE2-4681-BBEB-E1882937ED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781337-6DC0-4EAC-BFFA-6F8DB9DA5123}"/>
              </a:ext>
            </a:extLst>
          </p:cNvPr>
          <p:cNvSpPr>
            <a:spLocks noGrp="1"/>
          </p:cNvSpPr>
          <p:nvPr>
            <p:ph type="dt" sz="half" idx="10"/>
          </p:nvPr>
        </p:nvSpPr>
        <p:spPr/>
        <p:txBody>
          <a:bodyPr/>
          <a:lstStyle/>
          <a:p>
            <a:fld id="{13F2D1CE-7542-473A-B379-9D5B7DDBC718}" type="datetimeFigureOut">
              <a:rPr lang="en-IN" smtClean="0"/>
              <a:t>16-09-2020</a:t>
            </a:fld>
            <a:endParaRPr lang="en-IN"/>
          </a:p>
        </p:txBody>
      </p:sp>
      <p:sp>
        <p:nvSpPr>
          <p:cNvPr id="5" name="Footer Placeholder 4">
            <a:extLst>
              <a:ext uri="{FF2B5EF4-FFF2-40B4-BE49-F238E27FC236}">
                <a16:creationId xmlns:a16="http://schemas.microsoft.com/office/drawing/2014/main" id="{B93C0FAA-A9EA-4C76-BE1F-EBA6496F8D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1C8988-7A6E-4791-ABFC-207DE9469DF9}"/>
              </a:ext>
            </a:extLst>
          </p:cNvPr>
          <p:cNvSpPr>
            <a:spLocks noGrp="1"/>
          </p:cNvSpPr>
          <p:nvPr>
            <p:ph type="sldNum" sz="quarter" idx="12"/>
          </p:nvPr>
        </p:nvSpPr>
        <p:spPr/>
        <p:txBody>
          <a:bodyPr/>
          <a:lstStyle/>
          <a:p>
            <a:fld id="{C7527D7A-368D-4A50-97B2-4D786A538E4A}" type="slidenum">
              <a:rPr lang="en-IN" smtClean="0"/>
              <a:t>‹#›</a:t>
            </a:fld>
            <a:endParaRPr lang="en-IN"/>
          </a:p>
        </p:txBody>
      </p:sp>
    </p:spTree>
    <p:extLst>
      <p:ext uri="{BB962C8B-B14F-4D97-AF65-F5344CB8AC3E}">
        <p14:creationId xmlns:p14="http://schemas.microsoft.com/office/powerpoint/2010/main" val="417940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0571-02F4-4B74-B7D7-6CC2C6C9DD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30D4A6-55C3-4788-BB9B-FB0432EDF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BA1C9A-FD28-479F-AA0A-CA1DCBF664B3}"/>
              </a:ext>
            </a:extLst>
          </p:cNvPr>
          <p:cNvSpPr>
            <a:spLocks noGrp="1"/>
          </p:cNvSpPr>
          <p:nvPr>
            <p:ph type="dt" sz="half" idx="10"/>
          </p:nvPr>
        </p:nvSpPr>
        <p:spPr/>
        <p:txBody>
          <a:bodyPr/>
          <a:lstStyle/>
          <a:p>
            <a:fld id="{13F2D1CE-7542-473A-B379-9D5B7DDBC718}" type="datetimeFigureOut">
              <a:rPr lang="en-IN" smtClean="0"/>
              <a:t>16-09-2020</a:t>
            </a:fld>
            <a:endParaRPr lang="en-IN"/>
          </a:p>
        </p:txBody>
      </p:sp>
      <p:sp>
        <p:nvSpPr>
          <p:cNvPr id="5" name="Footer Placeholder 4">
            <a:extLst>
              <a:ext uri="{FF2B5EF4-FFF2-40B4-BE49-F238E27FC236}">
                <a16:creationId xmlns:a16="http://schemas.microsoft.com/office/drawing/2014/main" id="{293EB4AF-2E0E-440A-BEA9-430A99E807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B71A14-C833-4A92-83F5-40A29D68344D}"/>
              </a:ext>
            </a:extLst>
          </p:cNvPr>
          <p:cNvSpPr>
            <a:spLocks noGrp="1"/>
          </p:cNvSpPr>
          <p:nvPr>
            <p:ph type="sldNum" sz="quarter" idx="12"/>
          </p:nvPr>
        </p:nvSpPr>
        <p:spPr/>
        <p:txBody>
          <a:bodyPr/>
          <a:lstStyle/>
          <a:p>
            <a:fld id="{C7527D7A-368D-4A50-97B2-4D786A538E4A}" type="slidenum">
              <a:rPr lang="en-IN" smtClean="0"/>
              <a:t>‹#›</a:t>
            </a:fld>
            <a:endParaRPr lang="en-IN"/>
          </a:p>
        </p:txBody>
      </p:sp>
    </p:spTree>
    <p:extLst>
      <p:ext uri="{BB962C8B-B14F-4D97-AF65-F5344CB8AC3E}">
        <p14:creationId xmlns:p14="http://schemas.microsoft.com/office/powerpoint/2010/main" val="2739920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0F49-B069-48B1-A358-35A67A219A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01AC92-811F-42C0-9E0C-E04B8EE752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090840-E83A-494F-A866-FDCE8E626CDB}"/>
              </a:ext>
            </a:extLst>
          </p:cNvPr>
          <p:cNvSpPr>
            <a:spLocks noGrp="1"/>
          </p:cNvSpPr>
          <p:nvPr>
            <p:ph type="dt" sz="half" idx="10"/>
          </p:nvPr>
        </p:nvSpPr>
        <p:spPr/>
        <p:txBody>
          <a:bodyPr/>
          <a:lstStyle/>
          <a:p>
            <a:fld id="{13F2D1CE-7542-473A-B379-9D5B7DDBC718}" type="datetimeFigureOut">
              <a:rPr lang="en-IN" smtClean="0"/>
              <a:t>16-09-2020</a:t>
            </a:fld>
            <a:endParaRPr lang="en-IN"/>
          </a:p>
        </p:txBody>
      </p:sp>
      <p:sp>
        <p:nvSpPr>
          <p:cNvPr id="5" name="Footer Placeholder 4">
            <a:extLst>
              <a:ext uri="{FF2B5EF4-FFF2-40B4-BE49-F238E27FC236}">
                <a16:creationId xmlns:a16="http://schemas.microsoft.com/office/drawing/2014/main" id="{8121C6B7-8CE7-4CE8-AB73-77D295EA04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06812D-DE84-43BB-B109-113A356E7F61}"/>
              </a:ext>
            </a:extLst>
          </p:cNvPr>
          <p:cNvSpPr>
            <a:spLocks noGrp="1"/>
          </p:cNvSpPr>
          <p:nvPr>
            <p:ph type="sldNum" sz="quarter" idx="12"/>
          </p:nvPr>
        </p:nvSpPr>
        <p:spPr/>
        <p:txBody>
          <a:bodyPr/>
          <a:lstStyle/>
          <a:p>
            <a:fld id="{C7527D7A-368D-4A50-97B2-4D786A538E4A}" type="slidenum">
              <a:rPr lang="en-IN" smtClean="0"/>
              <a:t>‹#›</a:t>
            </a:fld>
            <a:endParaRPr lang="en-IN"/>
          </a:p>
        </p:txBody>
      </p:sp>
    </p:spTree>
    <p:extLst>
      <p:ext uri="{BB962C8B-B14F-4D97-AF65-F5344CB8AC3E}">
        <p14:creationId xmlns:p14="http://schemas.microsoft.com/office/powerpoint/2010/main" val="416693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36D9A-9748-4551-BAA4-409DC88D2D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40A6AE-2DA1-41AF-9CEF-2D07FD9C4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FF4BE53-70C8-41B6-82CA-D41F94F3E3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608A18-493A-4DE5-8F24-3189DA8EBD50}"/>
              </a:ext>
            </a:extLst>
          </p:cNvPr>
          <p:cNvSpPr>
            <a:spLocks noGrp="1"/>
          </p:cNvSpPr>
          <p:nvPr>
            <p:ph type="dt" sz="half" idx="10"/>
          </p:nvPr>
        </p:nvSpPr>
        <p:spPr/>
        <p:txBody>
          <a:bodyPr/>
          <a:lstStyle/>
          <a:p>
            <a:fld id="{13F2D1CE-7542-473A-B379-9D5B7DDBC718}" type="datetimeFigureOut">
              <a:rPr lang="en-IN" smtClean="0"/>
              <a:t>16-09-2020</a:t>
            </a:fld>
            <a:endParaRPr lang="en-IN"/>
          </a:p>
        </p:txBody>
      </p:sp>
      <p:sp>
        <p:nvSpPr>
          <p:cNvPr id="6" name="Footer Placeholder 5">
            <a:extLst>
              <a:ext uri="{FF2B5EF4-FFF2-40B4-BE49-F238E27FC236}">
                <a16:creationId xmlns:a16="http://schemas.microsoft.com/office/drawing/2014/main" id="{96CD868A-441A-4C0B-B0B1-CA03A764EA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FA9AC9-26EF-4059-86F3-676D3BA98517}"/>
              </a:ext>
            </a:extLst>
          </p:cNvPr>
          <p:cNvSpPr>
            <a:spLocks noGrp="1"/>
          </p:cNvSpPr>
          <p:nvPr>
            <p:ph type="sldNum" sz="quarter" idx="12"/>
          </p:nvPr>
        </p:nvSpPr>
        <p:spPr/>
        <p:txBody>
          <a:bodyPr/>
          <a:lstStyle/>
          <a:p>
            <a:fld id="{C7527D7A-368D-4A50-97B2-4D786A538E4A}" type="slidenum">
              <a:rPr lang="en-IN" smtClean="0"/>
              <a:t>‹#›</a:t>
            </a:fld>
            <a:endParaRPr lang="en-IN"/>
          </a:p>
        </p:txBody>
      </p:sp>
    </p:spTree>
    <p:extLst>
      <p:ext uri="{BB962C8B-B14F-4D97-AF65-F5344CB8AC3E}">
        <p14:creationId xmlns:p14="http://schemas.microsoft.com/office/powerpoint/2010/main" val="125756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5AA9-C06F-483A-8865-DB00F72DE68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EAEF08-B07C-42C1-8981-6B0A2F6545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F60CB2-F666-4BCB-B2FB-ECAE39B180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F2BE281-251D-40C9-84F9-6E683DEF2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C08724-04BB-490E-A224-17B8F25F4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C0BE4BB-B767-425F-AB72-CF58D7F08ED5}"/>
              </a:ext>
            </a:extLst>
          </p:cNvPr>
          <p:cNvSpPr>
            <a:spLocks noGrp="1"/>
          </p:cNvSpPr>
          <p:nvPr>
            <p:ph type="dt" sz="half" idx="10"/>
          </p:nvPr>
        </p:nvSpPr>
        <p:spPr/>
        <p:txBody>
          <a:bodyPr/>
          <a:lstStyle/>
          <a:p>
            <a:fld id="{13F2D1CE-7542-473A-B379-9D5B7DDBC718}" type="datetimeFigureOut">
              <a:rPr lang="en-IN" smtClean="0"/>
              <a:t>16-09-2020</a:t>
            </a:fld>
            <a:endParaRPr lang="en-IN"/>
          </a:p>
        </p:txBody>
      </p:sp>
      <p:sp>
        <p:nvSpPr>
          <p:cNvPr id="8" name="Footer Placeholder 7">
            <a:extLst>
              <a:ext uri="{FF2B5EF4-FFF2-40B4-BE49-F238E27FC236}">
                <a16:creationId xmlns:a16="http://schemas.microsoft.com/office/drawing/2014/main" id="{8AFED900-D92D-4402-9269-2BF878B1A0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794B960-B942-498D-A4B9-DBDF985AB29D}"/>
              </a:ext>
            </a:extLst>
          </p:cNvPr>
          <p:cNvSpPr>
            <a:spLocks noGrp="1"/>
          </p:cNvSpPr>
          <p:nvPr>
            <p:ph type="sldNum" sz="quarter" idx="12"/>
          </p:nvPr>
        </p:nvSpPr>
        <p:spPr/>
        <p:txBody>
          <a:bodyPr/>
          <a:lstStyle/>
          <a:p>
            <a:fld id="{C7527D7A-368D-4A50-97B2-4D786A538E4A}" type="slidenum">
              <a:rPr lang="en-IN" smtClean="0"/>
              <a:t>‹#›</a:t>
            </a:fld>
            <a:endParaRPr lang="en-IN"/>
          </a:p>
        </p:txBody>
      </p:sp>
    </p:spTree>
    <p:extLst>
      <p:ext uri="{BB962C8B-B14F-4D97-AF65-F5344CB8AC3E}">
        <p14:creationId xmlns:p14="http://schemas.microsoft.com/office/powerpoint/2010/main" val="278878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9D41-A169-4DC5-9AED-C682C13EB17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8EC699-80AC-4459-B547-8C40FA61E495}"/>
              </a:ext>
            </a:extLst>
          </p:cNvPr>
          <p:cNvSpPr>
            <a:spLocks noGrp="1"/>
          </p:cNvSpPr>
          <p:nvPr>
            <p:ph type="dt" sz="half" idx="10"/>
          </p:nvPr>
        </p:nvSpPr>
        <p:spPr/>
        <p:txBody>
          <a:bodyPr/>
          <a:lstStyle/>
          <a:p>
            <a:fld id="{13F2D1CE-7542-473A-B379-9D5B7DDBC718}" type="datetimeFigureOut">
              <a:rPr lang="en-IN" smtClean="0"/>
              <a:t>16-09-2020</a:t>
            </a:fld>
            <a:endParaRPr lang="en-IN"/>
          </a:p>
        </p:txBody>
      </p:sp>
      <p:sp>
        <p:nvSpPr>
          <p:cNvPr id="4" name="Footer Placeholder 3">
            <a:extLst>
              <a:ext uri="{FF2B5EF4-FFF2-40B4-BE49-F238E27FC236}">
                <a16:creationId xmlns:a16="http://schemas.microsoft.com/office/drawing/2014/main" id="{E6195C9C-B76E-4E68-8B47-BD27F6BA82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EF655F-D309-4CFF-84F1-12AC8A884F5F}"/>
              </a:ext>
            </a:extLst>
          </p:cNvPr>
          <p:cNvSpPr>
            <a:spLocks noGrp="1"/>
          </p:cNvSpPr>
          <p:nvPr>
            <p:ph type="sldNum" sz="quarter" idx="12"/>
          </p:nvPr>
        </p:nvSpPr>
        <p:spPr/>
        <p:txBody>
          <a:bodyPr/>
          <a:lstStyle/>
          <a:p>
            <a:fld id="{C7527D7A-368D-4A50-97B2-4D786A538E4A}" type="slidenum">
              <a:rPr lang="en-IN" smtClean="0"/>
              <a:t>‹#›</a:t>
            </a:fld>
            <a:endParaRPr lang="en-IN"/>
          </a:p>
        </p:txBody>
      </p:sp>
    </p:spTree>
    <p:extLst>
      <p:ext uri="{BB962C8B-B14F-4D97-AF65-F5344CB8AC3E}">
        <p14:creationId xmlns:p14="http://schemas.microsoft.com/office/powerpoint/2010/main" val="67140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8551E4-5EEB-4376-9F1B-C2EB6E29A2B8}"/>
              </a:ext>
            </a:extLst>
          </p:cNvPr>
          <p:cNvSpPr>
            <a:spLocks noGrp="1"/>
          </p:cNvSpPr>
          <p:nvPr>
            <p:ph type="dt" sz="half" idx="10"/>
          </p:nvPr>
        </p:nvSpPr>
        <p:spPr/>
        <p:txBody>
          <a:bodyPr/>
          <a:lstStyle/>
          <a:p>
            <a:fld id="{13F2D1CE-7542-473A-B379-9D5B7DDBC718}" type="datetimeFigureOut">
              <a:rPr lang="en-IN" smtClean="0"/>
              <a:t>16-09-2020</a:t>
            </a:fld>
            <a:endParaRPr lang="en-IN"/>
          </a:p>
        </p:txBody>
      </p:sp>
      <p:sp>
        <p:nvSpPr>
          <p:cNvPr id="3" name="Footer Placeholder 2">
            <a:extLst>
              <a:ext uri="{FF2B5EF4-FFF2-40B4-BE49-F238E27FC236}">
                <a16:creationId xmlns:a16="http://schemas.microsoft.com/office/drawing/2014/main" id="{CA0606B3-5F56-46A2-A2EB-41E70855C2F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A28CC17-ECB7-41BE-A63D-4DCCA521FE1F}"/>
              </a:ext>
            </a:extLst>
          </p:cNvPr>
          <p:cNvSpPr>
            <a:spLocks noGrp="1"/>
          </p:cNvSpPr>
          <p:nvPr>
            <p:ph type="sldNum" sz="quarter" idx="12"/>
          </p:nvPr>
        </p:nvSpPr>
        <p:spPr/>
        <p:txBody>
          <a:bodyPr/>
          <a:lstStyle/>
          <a:p>
            <a:fld id="{C7527D7A-368D-4A50-97B2-4D786A538E4A}" type="slidenum">
              <a:rPr lang="en-IN" smtClean="0"/>
              <a:t>‹#›</a:t>
            </a:fld>
            <a:endParaRPr lang="en-IN"/>
          </a:p>
        </p:txBody>
      </p:sp>
    </p:spTree>
    <p:extLst>
      <p:ext uri="{BB962C8B-B14F-4D97-AF65-F5344CB8AC3E}">
        <p14:creationId xmlns:p14="http://schemas.microsoft.com/office/powerpoint/2010/main" val="3106596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884DB-F36F-49A6-B35F-A89D926E7A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3FFD81-8BDD-4D17-B355-75B1278A03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6E969E-4871-4261-AC5B-27D5FC8C6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C49919-703E-4CEC-B308-C8451E2FC77B}"/>
              </a:ext>
            </a:extLst>
          </p:cNvPr>
          <p:cNvSpPr>
            <a:spLocks noGrp="1"/>
          </p:cNvSpPr>
          <p:nvPr>
            <p:ph type="dt" sz="half" idx="10"/>
          </p:nvPr>
        </p:nvSpPr>
        <p:spPr/>
        <p:txBody>
          <a:bodyPr/>
          <a:lstStyle/>
          <a:p>
            <a:fld id="{13F2D1CE-7542-473A-B379-9D5B7DDBC718}" type="datetimeFigureOut">
              <a:rPr lang="en-IN" smtClean="0"/>
              <a:t>16-09-2020</a:t>
            </a:fld>
            <a:endParaRPr lang="en-IN"/>
          </a:p>
        </p:txBody>
      </p:sp>
      <p:sp>
        <p:nvSpPr>
          <p:cNvPr id="6" name="Footer Placeholder 5">
            <a:extLst>
              <a:ext uri="{FF2B5EF4-FFF2-40B4-BE49-F238E27FC236}">
                <a16:creationId xmlns:a16="http://schemas.microsoft.com/office/drawing/2014/main" id="{9A02DD2B-C45D-4FC8-ACDA-E887B948A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8B8FA0-BCDB-4DED-BD8E-973FCBFC0A1E}"/>
              </a:ext>
            </a:extLst>
          </p:cNvPr>
          <p:cNvSpPr>
            <a:spLocks noGrp="1"/>
          </p:cNvSpPr>
          <p:nvPr>
            <p:ph type="sldNum" sz="quarter" idx="12"/>
          </p:nvPr>
        </p:nvSpPr>
        <p:spPr/>
        <p:txBody>
          <a:bodyPr/>
          <a:lstStyle/>
          <a:p>
            <a:fld id="{C7527D7A-368D-4A50-97B2-4D786A538E4A}" type="slidenum">
              <a:rPr lang="en-IN" smtClean="0"/>
              <a:t>‹#›</a:t>
            </a:fld>
            <a:endParaRPr lang="en-IN"/>
          </a:p>
        </p:txBody>
      </p:sp>
    </p:spTree>
    <p:extLst>
      <p:ext uri="{BB962C8B-B14F-4D97-AF65-F5344CB8AC3E}">
        <p14:creationId xmlns:p14="http://schemas.microsoft.com/office/powerpoint/2010/main" val="707913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3631-CF11-45C7-9692-490D48389F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BB8F0B-7995-4947-B490-BF61C2EDCA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82835E-A041-4F05-BAE9-D5A195FEEE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3CC5A-9406-400F-8F0C-0241D1B86A12}"/>
              </a:ext>
            </a:extLst>
          </p:cNvPr>
          <p:cNvSpPr>
            <a:spLocks noGrp="1"/>
          </p:cNvSpPr>
          <p:nvPr>
            <p:ph type="dt" sz="half" idx="10"/>
          </p:nvPr>
        </p:nvSpPr>
        <p:spPr/>
        <p:txBody>
          <a:bodyPr/>
          <a:lstStyle/>
          <a:p>
            <a:fld id="{13F2D1CE-7542-473A-B379-9D5B7DDBC718}" type="datetimeFigureOut">
              <a:rPr lang="en-IN" smtClean="0"/>
              <a:t>16-09-2020</a:t>
            </a:fld>
            <a:endParaRPr lang="en-IN"/>
          </a:p>
        </p:txBody>
      </p:sp>
      <p:sp>
        <p:nvSpPr>
          <p:cNvPr id="6" name="Footer Placeholder 5">
            <a:extLst>
              <a:ext uri="{FF2B5EF4-FFF2-40B4-BE49-F238E27FC236}">
                <a16:creationId xmlns:a16="http://schemas.microsoft.com/office/drawing/2014/main" id="{2DBFF9FD-E22D-4E6F-BEF4-D838FA0A1E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52345A-8488-47E5-A312-45C4E2C390F6}"/>
              </a:ext>
            </a:extLst>
          </p:cNvPr>
          <p:cNvSpPr>
            <a:spLocks noGrp="1"/>
          </p:cNvSpPr>
          <p:nvPr>
            <p:ph type="sldNum" sz="quarter" idx="12"/>
          </p:nvPr>
        </p:nvSpPr>
        <p:spPr/>
        <p:txBody>
          <a:bodyPr/>
          <a:lstStyle/>
          <a:p>
            <a:fld id="{C7527D7A-368D-4A50-97B2-4D786A538E4A}" type="slidenum">
              <a:rPr lang="en-IN" smtClean="0"/>
              <a:t>‹#›</a:t>
            </a:fld>
            <a:endParaRPr lang="en-IN"/>
          </a:p>
        </p:txBody>
      </p:sp>
    </p:spTree>
    <p:extLst>
      <p:ext uri="{BB962C8B-B14F-4D97-AF65-F5344CB8AC3E}">
        <p14:creationId xmlns:p14="http://schemas.microsoft.com/office/powerpoint/2010/main" val="614822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EF48A1-EBDD-40A6-9175-ED2D929E46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A0140F-1FDF-4DA1-A42F-E7AC665EBB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67ACFE-4B23-4CEA-9F5C-C73EE76B47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F2D1CE-7542-473A-B379-9D5B7DDBC718}" type="datetimeFigureOut">
              <a:rPr lang="en-IN" smtClean="0"/>
              <a:t>16-09-2020</a:t>
            </a:fld>
            <a:endParaRPr lang="en-IN"/>
          </a:p>
        </p:txBody>
      </p:sp>
      <p:sp>
        <p:nvSpPr>
          <p:cNvPr id="5" name="Footer Placeholder 4">
            <a:extLst>
              <a:ext uri="{FF2B5EF4-FFF2-40B4-BE49-F238E27FC236}">
                <a16:creationId xmlns:a16="http://schemas.microsoft.com/office/drawing/2014/main" id="{DC7CB183-35C3-4939-91E2-8AA8A276C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5705C05-A9E2-4464-9FE0-16FCF98C37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27D7A-368D-4A50-97B2-4D786A538E4A}" type="slidenum">
              <a:rPr lang="en-IN" smtClean="0"/>
              <a:t>‹#›</a:t>
            </a:fld>
            <a:endParaRPr lang="en-IN"/>
          </a:p>
        </p:txBody>
      </p:sp>
    </p:spTree>
    <p:extLst>
      <p:ext uri="{BB962C8B-B14F-4D97-AF65-F5344CB8AC3E}">
        <p14:creationId xmlns:p14="http://schemas.microsoft.com/office/powerpoint/2010/main" val="2920917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edureka.co/community/41392/what-are-the-spark-job-and-spark-task-and-spark-staging" TargetMode="External"/><Relationship Id="rId2" Type="http://schemas.openxmlformats.org/officeDocument/2006/relationships/hyperlink" Target="https://www.youtube.com/watch?v=9mELEARcxJo" TargetMode="External"/><Relationship Id="rId1" Type="http://schemas.openxmlformats.org/officeDocument/2006/relationships/slideLayout" Target="../slideLayouts/slideLayout2.xml"/><Relationship Id="rId4" Type="http://schemas.openxmlformats.org/officeDocument/2006/relationships/hyperlink" Target="https://stackoverflow.com/questions/28973112/what-is-spark-job"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09AE-250D-4993-8F6E-B6FC71ECAE9E}"/>
              </a:ext>
            </a:extLst>
          </p:cNvPr>
          <p:cNvSpPr>
            <a:spLocks noGrp="1"/>
          </p:cNvSpPr>
          <p:nvPr>
            <p:ph type="ctrTitle"/>
          </p:nvPr>
        </p:nvSpPr>
        <p:spPr/>
        <p:txBody>
          <a:bodyPr/>
          <a:lstStyle/>
          <a:p>
            <a:r>
              <a:rPr lang="en-IN" dirty="0"/>
              <a:t>Apache Spark</a:t>
            </a:r>
          </a:p>
        </p:txBody>
      </p:sp>
      <p:sp>
        <p:nvSpPr>
          <p:cNvPr id="3" name="Subtitle 2">
            <a:extLst>
              <a:ext uri="{FF2B5EF4-FFF2-40B4-BE49-F238E27FC236}">
                <a16:creationId xmlns:a16="http://schemas.microsoft.com/office/drawing/2014/main" id="{1A3FECAC-8BB5-412E-9E10-91A68AAA1C9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730659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AE12-A026-4CC9-92E5-4D2D19752973}"/>
              </a:ext>
            </a:extLst>
          </p:cNvPr>
          <p:cNvSpPr>
            <a:spLocks noGrp="1"/>
          </p:cNvSpPr>
          <p:nvPr>
            <p:ph type="title"/>
          </p:nvPr>
        </p:nvSpPr>
        <p:spPr/>
        <p:txBody>
          <a:bodyPr/>
          <a:lstStyle/>
          <a:p>
            <a:r>
              <a:rPr lang="en-IN" dirty="0"/>
              <a:t>Spark Success Story</a:t>
            </a:r>
          </a:p>
        </p:txBody>
      </p:sp>
      <p:pic>
        <p:nvPicPr>
          <p:cNvPr id="5" name="Content Placeholder 4">
            <a:extLst>
              <a:ext uri="{FF2B5EF4-FFF2-40B4-BE49-F238E27FC236}">
                <a16:creationId xmlns:a16="http://schemas.microsoft.com/office/drawing/2014/main" id="{E60146DA-73D3-4F95-8BAC-EF93359A6420}"/>
              </a:ext>
            </a:extLst>
          </p:cNvPr>
          <p:cNvPicPr>
            <a:picLocks noGrp="1" noChangeAspect="1"/>
          </p:cNvPicPr>
          <p:nvPr>
            <p:ph idx="1"/>
          </p:nvPr>
        </p:nvPicPr>
        <p:blipFill>
          <a:blip r:embed="rId2"/>
          <a:stretch>
            <a:fillRect/>
          </a:stretch>
        </p:blipFill>
        <p:spPr>
          <a:xfrm>
            <a:off x="683133" y="1690688"/>
            <a:ext cx="10909815" cy="4802187"/>
          </a:xfrm>
        </p:spPr>
      </p:pic>
    </p:spTree>
    <p:extLst>
      <p:ext uri="{BB962C8B-B14F-4D97-AF65-F5344CB8AC3E}">
        <p14:creationId xmlns:p14="http://schemas.microsoft.com/office/powerpoint/2010/main" val="1251524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6344-733F-4A2F-A041-DF779A8ACD8F}"/>
              </a:ext>
            </a:extLst>
          </p:cNvPr>
          <p:cNvSpPr>
            <a:spLocks noGrp="1"/>
          </p:cNvSpPr>
          <p:nvPr>
            <p:ph type="ctrTitle"/>
          </p:nvPr>
        </p:nvSpPr>
        <p:spPr/>
        <p:txBody>
          <a:bodyPr/>
          <a:lstStyle/>
          <a:p>
            <a:r>
              <a:rPr lang="en-IN" dirty="0"/>
              <a:t>Spark Overview</a:t>
            </a:r>
          </a:p>
        </p:txBody>
      </p:sp>
      <p:sp>
        <p:nvSpPr>
          <p:cNvPr id="3" name="Subtitle 2">
            <a:extLst>
              <a:ext uri="{FF2B5EF4-FFF2-40B4-BE49-F238E27FC236}">
                <a16:creationId xmlns:a16="http://schemas.microsoft.com/office/drawing/2014/main" id="{D045DCB9-918F-4C42-8564-8D52C4B55AC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36612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55F0-30C4-4796-961E-4D8DACD6C471}"/>
              </a:ext>
            </a:extLst>
          </p:cNvPr>
          <p:cNvSpPr>
            <a:spLocks noGrp="1"/>
          </p:cNvSpPr>
          <p:nvPr>
            <p:ph type="title"/>
          </p:nvPr>
        </p:nvSpPr>
        <p:spPr/>
        <p:txBody>
          <a:bodyPr/>
          <a:lstStyle/>
          <a:p>
            <a:r>
              <a:rPr lang="en-IN" dirty="0"/>
              <a:t>What is Apache Spark? </a:t>
            </a:r>
          </a:p>
        </p:txBody>
      </p:sp>
      <p:sp>
        <p:nvSpPr>
          <p:cNvPr id="3" name="Content Placeholder 2">
            <a:extLst>
              <a:ext uri="{FF2B5EF4-FFF2-40B4-BE49-F238E27FC236}">
                <a16:creationId xmlns:a16="http://schemas.microsoft.com/office/drawing/2014/main" id="{FC75ADF7-27DA-4071-AB60-9869E945B58B}"/>
              </a:ext>
            </a:extLst>
          </p:cNvPr>
          <p:cNvSpPr>
            <a:spLocks noGrp="1"/>
          </p:cNvSpPr>
          <p:nvPr>
            <p:ph idx="1"/>
          </p:nvPr>
        </p:nvSpPr>
        <p:spPr>
          <a:xfrm>
            <a:off x="838200" y="1825624"/>
            <a:ext cx="6393873" cy="5032375"/>
          </a:xfrm>
        </p:spPr>
        <p:txBody>
          <a:bodyPr>
            <a:normAutofit/>
          </a:bodyPr>
          <a:lstStyle/>
          <a:p>
            <a:pPr algn="just"/>
            <a:r>
              <a:rPr lang="en-IN" dirty="0"/>
              <a:t>Apache Spark is an open-source cluster-computing framework for real time processing by Apache Software Foundation</a:t>
            </a:r>
          </a:p>
          <a:p>
            <a:pPr algn="just"/>
            <a:r>
              <a:rPr lang="en-IN" dirty="0"/>
              <a:t>Spark provides an interface for programming entire clusters with implicit data parallelism and fault-tolerance</a:t>
            </a:r>
          </a:p>
          <a:p>
            <a:pPr algn="just"/>
            <a:r>
              <a:rPr lang="en-IN" dirty="0"/>
              <a:t>It was built on top of Hadoop MapReduce and it extends the MapReduce model to efficiently use more types of computations</a:t>
            </a:r>
          </a:p>
        </p:txBody>
      </p:sp>
      <p:pic>
        <p:nvPicPr>
          <p:cNvPr id="5" name="Picture 4">
            <a:extLst>
              <a:ext uri="{FF2B5EF4-FFF2-40B4-BE49-F238E27FC236}">
                <a16:creationId xmlns:a16="http://schemas.microsoft.com/office/drawing/2014/main" id="{C0940149-0027-4C7E-8421-2E0C944A366F}"/>
              </a:ext>
            </a:extLst>
          </p:cNvPr>
          <p:cNvPicPr>
            <a:picLocks noChangeAspect="1"/>
          </p:cNvPicPr>
          <p:nvPr/>
        </p:nvPicPr>
        <p:blipFill>
          <a:blip r:embed="rId2"/>
          <a:stretch>
            <a:fillRect/>
          </a:stretch>
        </p:blipFill>
        <p:spPr>
          <a:xfrm>
            <a:off x="8916228" y="2024754"/>
            <a:ext cx="2132427" cy="1325563"/>
          </a:xfrm>
          <a:prstGeom prst="rect">
            <a:avLst/>
          </a:prstGeom>
        </p:spPr>
      </p:pic>
      <p:pic>
        <p:nvPicPr>
          <p:cNvPr id="7" name="Picture 6">
            <a:extLst>
              <a:ext uri="{FF2B5EF4-FFF2-40B4-BE49-F238E27FC236}">
                <a16:creationId xmlns:a16="http://schemas.microsoft.com/office/drawing/2014/main" id="{3DF926C5-E60C-498F-B0E8-8CD759F7E04D}"/>
              </a:ext>
            </a:extLst>
          </p:cNvPr>
          <p:cNvPicPr>
            <a:picLocks noChangeAspect="1"/>
          </p:cNvPicPr>
          <p:nvPr/>
        </p:nvPicPr>
        <p:blipFill>
          <a:blip r:embed="rId3"/>
          <a:stretch>
            <a:fillRect/>
          </a:stretch>
        </p:blipFill>
        <p:spPr>
          <a:xfrm>
            <a:off x="7661541" y="4219092"/>
            <a:ext cx="4443676" cy="1753635"/>
          </a:xfrm>
          <a:prstGeom prst="rect">
            <a:avLst/>
          </a:prstGeom>
        </p:spPr>
      </p:pic>
    </p:spTree>
    <p:extLst>
      <p:ext uri="{BB962C8B-B14F-4D97-AF65-F5344CB8AC3E}">
        <p14:creationId xmlns:p14="http://schemas.microsoft.com/office/powerpoint/2010/main" val="3250465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3C89-D3FF-4514-94C2-60354D3BD03A}"/>
              </a:ext>
            </a:extLst>
          </p:cNvPr>
          <p:cNvSpPr>
            <a:spLocks noGrp="1"/>
          </p:cNvSpPr>
          <p:nvPr>
            <p:ph type="title"/>
          </p:nvPr>
        </p:nvSpPr>
        <p:spPr/>
        <p:txBody>
          <a:bodyPr/>
          <a:lstStyle/>
          <a:p>
            <a:r>
              <a:rPr lang="en-IN" dirty="0"/>
              <a:t>Why Spark?</a:t>
            </a:r>
          </a:p>
        </p:txBody>
      </p:sp>
      <p:pic>
        <p:nvPicPr>
          <p:cNvPr id="5" name="Content Placeholder 4">
            <a:extLst>
              <a:ext uri="{FF2B5EF4-FFF2-40B4-BE49-F238E27FC236}">
                <a16:creationId xmlns:a16="http://schemas.microsoft.com/office/drawing/2014/main" id="{EAE3C8B8-6911-4A45-8A8A-7B5367095B2A}"/>
              </a:ext>
            </a:extLst>
          </p:cNvPr>
          <p:cNvPicPr>
            <a:picLocks noGrp="1" noChangeAspect="1"/>
          </p:cNvPicPr>
          <p:nvPr>
            <p:ph idx="1"/>
          </p:nvPr>
        </p:nvPicPr>
        <p:blipFill>
          <a:blip r:embed="rId2"/>
          <a:stretch>
            <a:fillRect/>
          </a:stretch>
        </p:blipFill>
        <p:spPr>
          <a:xfrm>
            <a:off x="834500" y="1799770"/>
            <a:ext cx="10834986" cy="4310743"/>
          </a:xfrm>
        </p:spPr>
      </p:pic>
    </p:spTree>
    <p:extLst>
      <p:ext uri="{BB962C8B-B14F-4D97-AF65-F5344CB8AC3E}">
        <p14:creationId xmlns:p14="http://schemas.microsoft.com/office/powerpoint/2010/main" val="1065012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24FE6-421E-441F-80C3-311D8072E706}"/>
              </a:ext>
            </a:extLst>
          </p:cNvPr>
          <p:cNvSpPr>
            <a:spLocks noGrp="1"/>
          </p:cNvSpPr>
          <p:nvPr>
            <p:ph type="ctrTitle"/>
          </p:nvPr>
        </p:nvSpPr>
        <p:spPr/>
        <p:txBody>
          <a:bodyPr/>
          <a:lstStyle/>
          <a:p>
            <a:r>
              <a:rPr lang="en-IN" dirty="0"/>
              <a:t>Using Hadoop Through Spark</a:t>
            </a:r>
          </a:p>
        </p:txBody>
      </p:sp>
      <p:sp>
        <p:nvSpPr>
          <p:cNvPr id="3" name="Subtitle 2">
            <a:extLst>
              <a:ext uri="{FF2B5EF4-FFF2-40B4-BE49-F238E27FC236}">
                <a16:creationId xmlns:a16="http://schemas.microsoft.com/office/drawing/2014/main" id="{884BFCB4-8B2D-4BE8-9A5A-CA765AC714C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456748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75483-F19D-48AF-9F19-9D603CE3503A}"/>
              </a:ext>
            </a:extLst>
          </p:cNvPr>
          <p:cNvSpPr>
            <a:spLocks noGrp="1"/>
          </p:cNvSpPr>
          <p:nvPr>
            <p:ph type="title"/>
          </p:nvPr>
        </p:nvSpPr>
        <p:spPr/>
        <p:txBody>
          <a:bodyPr/>
          <a:lstStyle/>
          <a:p>
            <a:r>
              <a:rPr lang="en-IN" dirty="0"/>
              <a:t>Spark and Hadoop</a:t>
            </a:r>
          </a:p>
        </p:txBody>
      </p:sp>
      <p:pic>
        <p:nvPicPr>
          <p:cNvPr id="5" name="Content Placeholder 4">
            <a:extLst>
              <a:ext uri="{FF2B5EF4-FFF2-40B4-BE49-F238E27FC236}">
                <a16:creationId xmlns:a16="http://schemas.microsoft.com/office/drawing/2014/main" id="{100F62E0-BE3F-4FB9-9656-765C3A0BE4C3}"/>
              </a:ext>
            </a:extLst>
          </p:cNvPr>
          <p:cNvPicPr>
            <a:picLocks noGrp="1" noChangeAspect="1"/>
          </p:cNvPicPr>
          <p:nvPr>
            <p:ph idx="1"/>
          </p:nvPr>
        </p:nvPicPr>
        <p:blipFill>
          <a:blip r:embed="rId2"/>
          <a:stretch>
            <a:fillRect/>
          </a:stretch>
        </p:blipFill>
        <p:spPr>
          <a:xfrm>
            <a:off x="715889" y="1524000"/>
            <a:ext cx="10985781" cy="4727061"/>
          </a:xfrm>
        </p:spPr>
      </p:pic>
    </p:spTree>
    <p:extLst>
      <p:ext uri="{BB962C8B-B14F-4D97-AF65-F5344CB8AC3E}">
        <p14:creationId xmlns:p14="http://schemas.microsoft.com/office/powerpoint/2010/main" val="420604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75483-F19D-48AF-9F19-9D603CE3503A}"/>
              </a:ext>
            </a:extLst>
          </p:cNvPr>
          <p:cNvSpPr>
            <a:spLocks noGrp="1"/>
          </p:cNvSpPr>
          <p:nvPr>
            <p:ph type="title"/>
          </p:nvPr>
        </p:nvSpPr>
        <p:spPr/>
        <p:txBody>
          <a:bodyPr/>
          <a:lstStyle/>
          <a:p>
            <a:r>
              <a:rPr lang="en-IN" dirty="0"/>
              <a:t>Spark and Hadoop</a:t>
            </a:r>
          </a:p>
        </p:txBody>
      </p:sp>
      <p:pic>
        <p:nvPicPr>
          <p:cNvPr id="9" name="Content Placeholder 8">
            <a:extLst>
              <a:ext uri="{FF2B5EF4-FFF2-40B4-BE49-F238E27FC236}">
                <a16:creationId xmlns:a16="http://schemas.microsoft.com/office/drawing/2014/main" id="{2A664DB2-B19D-4C3D-AE4C-518A2BE98E92}"/>
              </a:ext>
            </a:extLst>
          </p:cNvPr>
          <p:cNvPicPr>
            <a:picLocks noGrp="1" noChangeAspect="1"/>
          </p:cNvPicPr>
          <p:nvPr>
            <p:ph idx="1"/>
          </p:nvPr>
        </p:nvPicPr>
        <p:blipFill>
          <a:blip r:embed="rId2"/>
          <a:stretch>
            <a:fillRect/>
          </a:stretch>
        </p:blipFill>
        <p:spPr>
          <a:xfrm>
            <a:off x="878189" y="1550504"/>
            <a:ext cx="10240385" cy="4809878"/>
          </a:xfrm>
        </p:spPr>
      </p:pic>
    </p:spTree>
    <p:extLst>
      <p:ext uri="{BB962C8B-B14F-4D97-AF65-F5344CB8AC3E}">
        <p14:creationId xmlns:p14="http://schemas.microsoft.com/office/powerpoint/2010/main" val="3310316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B615-43FC-4E77-A72F-D82D55CEFA5A}"/>
              </a:ext>
            </a:extLst>
          </p:cNvPr>
          <p:cNvSpPr>
            <a:spLocks noGrp="1"/>
          </p:cNvSpPr>
          <p:nvPr>
            <p:ph type="title"/>
          </p:nvPr>
        </p:nvSpPr>
        <p:spPr/>
        <p:txBody>
          <a:bodyPr/>
          <a:lstStyle/>
          <a:p>
            <a:r>
              <a:rPr lang="en-IN" dirty="0"/>
              <a:t>Spark Features</a:t>
            </a:r>
          </a:p>
        </p:txBody>
      </p:sp>
      <p:sp>
        <p:nvSpPr>
          <p:cNvPr id="3" name="Content Placeholder 2">
            <a:extLst>
              <a:ext uri="{FF2B5EF4-FFF2-40B4-BE49-F238E27FC236}">
                <a16:creationId xmlns:a16="http://schemas.microsoft.com/office/drawing/2014/main" id="{98C46AA9-C077-4086-8E72-35F1CB6058EF}"/>
              </a:ext>
            </a:extLst>
          </p:cNvPr>
          <p:cNvSpPr>
            <a:spLocks noGrp="1"/>
          </p:cNvSpPr>
          <p:nvPr>
            <p:ph idx="1"/>
          </p:nvPr>
        </p:nvSpPr>
        <p:spPr/>
        <p:txBody>
          <a:bodyPr/>
          <a:lstStyle/>
          <a:p>
            <a:r>
              <a:rPr lang="en-IN" dirty="0"/>
              <a:t>Speed</a:t>
            </a:r>
          </a:p>
          <a:p>
            <a:r>
              <a:rPr lang="en-IN" dirty="0"/>
              <a:t>Polyglot</a:t>
            </a:r>
          </a:p>
          <a:p>
            <a:r>
              <a:rPr lang="en-IN" dirty="0"/>
              <a:t>Advanced Analytics</a:t>
            </a:r>
          </a:p>
          <a:p>
            <a:r>
              <a:rPr lang="en-IN" dirty="0"/>
              <a:t>In-Memory Computation</a:t>
            </a:r>
          </a:p>
          <a:p>
            <a:r>
              <a:rPr lang="en-IN" dirty="0"/>
              <a:t>Hadoop Integration</a:t>
            </a:r>
          </a:p>
          <a:p>
            <a:r>
              <a:rPr lang="en-IN" dirty="0"/>
              <a:t>Machine Learning</a:t>
            </a:r>
          </a:p>
        </p:txBody>
      </p:sp>
    </p:spTree>
    <p:extLst>
      <p:ext uri="{BB962C8B-B14F-4D97-AF65-F5344CB8AC3E}">
        <p14:creationId xmlns:p14="http://schemas.microsoft.com/office/powerpoint/2010/main" val="1167364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BFBE-A9F4-481C-82AA-48A48FC450A2}"/>
              </a:ext>
            </a:extLst>
          </p:cNvPr>
          <p:cNvSpPr>
            <a:spLocks noGrp="1"/>
          </p:cNvSpPr>
          <p:nvPr>
            <p:ph type="title"/>
          </p:nvPr>
        </p:nvSpPr>
        <p:spPr/>
        <p:txBody>
          <a:bodyPr/>
          <a:lstStyle/>
          <a:p>
            <a:r>
              <a:rPr lang="en-IN" dirty="0"/>
              <a:t>Spark Features</a:t>
            </a:r>
          </a:p>
        </p:txBody>
      </p:sp>
      <p:sp>
        <p:nvSpPr>
          <p:cNvPr id="3" name="Content Placeholder 2">
            <a:extLst>
              <a:ext uri="{FF2B5EF4-FFF2-40B4-BE49-F238E27FC236}">
                <a16:creationId xmlns:a16="http://schemas.microsoft.com/office/drawing/2014/main" id="{B84491CB-D46B-45A9-9DA8-AF2D96E09AB5}"/>
              </a:ext>
            </a:extLst>
          </p:cNvPr>
          <p:cNvSpPr>
            <a:spLocks noGrp="1"/>
          </p:cNvSpPr>
          <p:nvPr>
            <p:ph idx="1"/>
          </p:nvPr>
        </p:nvSpPr>
        <p:spPr>
          <a:xfrm>
            <a:off x="838200" y="1825625"/>
            <a:ext cx="5791200" cy="4351338"/>
          </a:xfrm>
        </p:spPr>
        <p:txBody>
          <a:bodyPr/>
          <a:lstStyle/>
          <a:p>
            <a:r>
              <a:rPr lang="en-IN" dirty="0"/>
              <a:t>Spark runs up to 100x times faster than MapReduce.</a:t>
            </a:r>
          </a:p>
          <a:p>
            <a:endParaRPr lang="en-IN" dirty="0"/>
          </a:p>
          <a:p>
            <a:endParaRPr lang="en-IN" dirty="0"/>
          </a:p>
          <a:p>
            <a:endParaRPr lang="en-IN" dirty="0"/>
          </a:p>
          <a:p>
            <a:r>
              <a:rPr lang="en-IN" dirty="0"/>
              <a:t>Polyglot: Programming in Scala, Python, Java and R</a:t>
            </a:r>
          </a:p>
        </p:txBody>
      </p:sp>
      <p:pic>
        <p:nvPicPr>
          <p:cNvPr id="5" name="Picture 4">
            <a:extLst>
              <a:ext uri="{FF2B5EF4-FFF2-40B4-BE49-F238E27FC236}">
                <a16:creationId xmlns:a16="http://schemas.microsoft.com/office/drawing/2014/main" id="{DED1D9B6-D0A2-45CE-8E78-9D224982CE90}"/>
              </a:ext>
            </a:extLst>
          </p:cNvPr>
          <p:cNvPicPr>
            <a:picLocks noChangeAspect="1"/>
          </p:cNvPicPr>
          <p:nvPr/>
        </p:nvPicPr>
        <p:blipFill>
          <a:blip r:embed="rId2"/>
          <a:stretch>
            <a:fillRect/>
          </a:stretch>
        </p:blipFill>
        <p:spPr>
          <a:xfrm>
            <a:off x="7386327" y="1354353"/>
            <a:ext cx="3630015" cy="2061849"/>
          </a:xfrm>
          <a:prstGeom prst="rect">
            <a:avLst/>
          </a:prstGeom>
        </p:spPr>
      </p:pic>
      <p:pic>
        <p:nvPicPr>
          <p:cNvPr id="7" name="Picture 6">
            <a:extLst>
              <a:ext uri="{FF2B5EF4-FFF2-40B4-BE49-F238E27FC236}">
                <a16:creationId xmlns:a16="http://schemas.microsoft.com/office/drawing/2014/main" id="{313F181F-D5BD-4B9E-A573-E77063502C83}"/>
              </a:ext>
            </a:extLst>
          </p:cNvPr>
          <p:cNvPicPr>
            <a:picLocks noChangeAspect="1"/>
          </p:cNvPicPr>
          <p:nvPr/>
        </p:nvPicPr>
        <p:blipFill>
          <a:blip r:embed="rId3"/>
          <a:stretch>
            <a:fillRect/>
          </a:stretch>
        </p:blipFill>
        <p:spPr>
          <a:xfrm>
            <a:off x="6831157" y="4001294"/>
            <a:ext cx="5236760" cy="1180306"/>
          </a:xfrm>
          <a:prstGeom prst="rect">
            <a:avLst/>
          </a:prstGeom>
        </p:spPr>
      </p:pic>
    </p:spTree>
    <p:extLst>
      <p:ext uri="{BB962C8B-B14F-4D97-AF65-F5344CB8AC3E}">
        <p14:creationId xmlns:p14="http://schemas.microsoft.com/office/powerpoint/2010/main" val="3723707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BFBE-A9F4-481C-82AA-48A48FC450A2}"/>
              </a:ext>
            </a:extLst>
          </p:cNvPr>
          <p:cNvSpPr>
            <a:spLocks noGrp="1"/>
          </p:cNvSpPr>
          <p:nvPr>
            <p:ph type="title"/>
          </p:nvPr>
        </p:nvSpPr>
        <p:spPr/>
        <p:txBody>
          <a:bodyPr/>
          <a:lstStyle/>
          <a:p>
            <a:r>
              <a:rPr lang="en-IN" dirty="0"/>
              <a:t>Spark Features</a:t>
            </a:r>
          </a:p>
        </p:txBody>
      </p:sp>
      <p:sp>
        <p:nvSpPr>
          <p:cNvPr id="3" name="Content Placeholder 2">
            <a:extLst>
              <a:ext uri="{FF2B5EF4-FFF2-40B4-BE49-F238E27FC236}">
                <a16:creationId xmlns:a16="http://schemas.microsoft.com/office/drawing/2014/main" id="{B84491CB-D46B-45A9-9DA8-AF2D96E09AB5}"/>
              </a:ext>
            </a:extLst>
          </p:cNvPr>
          <p:cNvSpPr>
            <a:spLocks noGrp="1"/>
          </p:cNvSpPr>
          <p:nvPr>
            <p:ph idx="1"/>
          </p:nvPr>
        </p:nvSpPr>
        <p:spPr>
          <a:xfrm>
            <a:off x="838200" y="1825625"/>
            <a:ext cx="5791200" cy="4351338"/>
          </a:xfrm>
        </p:spPr>
        <p:txBody>
          <a:bodyPr/>
          <a:lstStyle/>
          <a:p>
            <a:r>
              <a:rPr lang="en-IN" dirty="0"/>
              <a:t>Lazy Evaluation: Delays evaluation till needed </a:t>
            </a:r>
          </a:p>
          <a:p>
            <a:endParaRPr lang="en-IN" dirty="0"/>
          </a:p>
          <a:p>
            <a:endParaRPr lang="en-IN" dirty="0"/>
          </a:p>
          <a:p>
            <a:endParaRPr lang="en-IN" dirty="0"/>
          </a:p>
          <a:p>
            <a:r>
              <a:rPr lang="en-IN" dirty="0"/>
              <a:t>Real time computation &amp; low latency because of in-memory computation</a:t>
            </a:r>
          </a:p>
        </p:txBody>
      </p:sp>
      <p:pic>
        <p:nvPicPr>
          <p:cNvPr id="6" name="Picture 5">
            <a:extLst>
              <a:ext uri="{FF2B5EF4-FFF2-40B4-BE49-F238E27FC236}">
                <a16:creationId xmlns:a16="http://schemas.microsoft.com/office/drawing/2014/main" id="{06EEDFB7-A6F6-4376-83D5-7A6FA9DD9F01}"/>
              </a:ext>
            </a:extLst>
          </p:cNvPr>
          <p:cNvPicPr>
            <a:picLocks noChangeAspect="1"/>
          </p:cNvPicPr>
          <p:nvPr/>
        </p:nvPicPr>
        <p:blipFill>
          <a:blip r:embed="rId2"/>
          <a:stretch>
            <a:fillRect/>
          </a:stretch>
        </p:blipFill>
        <p:spPr>
          <a:xfrm>
            <a:off x="7694159" y="1315810"/>
            <a:ext cx="3539898" cy="1814677"/>
          </a:xfrm>
          <a:prstGeom prst="rect">
            <a:avLst/>
          </a:prstGeom>
        </p:spPr>
      </p:pic>
      <p:pic>
        <p:nvPicPr>
          <p:cNvPr id="9" name="Picture 8">
            <a:extLst>
              <a:ext uri="{FF2B5EF4-FFF2-40B4-BE49-F238E27FC236}">
                <a16:creationId xmlns:a16="http://schemas.microsoft.com/office/drawing/2014/main" id="{4491FB39-5C0F-4757-A5AC-62E2F85EF3B2}"/>
              </a:ext>
            </a:extLst>
          </p:cNvPr>
          <p:cNvPicPr>
            <a:picLocks noChangeAspect="1"/>
          </p:cNvPicPr>
          <p:nvPr/>
        </p:nvPicPr>
        <p:blipFill>
          <a:blip r:embed="rId3"/>
          <a:stretch>
            <a:fillRect/>
          </a:stretch>
        </p:blipFill>
        <p:spPr>
          <a:xfrm>
            <a:off x="6629399" y="4001294"/>
            <a:ext cx="5044043" cy="1180306"/>
          </a:xfrm>
          <a:prstGeom prst="rect">
            <a:avLst/>
          </a:prstGeom>
        </p:spPr>
      </p:pic>
    </p:spTree>
    <p:extLst>
      <p:ext uri="{BB962C8B-B14F-4D97-AF65-F5344CB8AC3E}">
        <p14:creationId xmlns:p14="http://schemas.microsoft.com/office/powerpoint/2010/main" val="2205106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1CA7-719C-4BA7-9F39-224F978EB26F}"/>
              </a:ext>
            </a:extLst>
          </p:cNvPr>
          <p:cNvSpPr>
            <a:spLocks noGrp="1"/>
          </p:cNvSpPr>
          <p:nvPr>
            <p:ph type="title"/>
          </p:nvPr>
        </p:nvSpPr>
        <p:spPr/>
        <p:txBody>
          <a:bodyPr/>
          <a:lstStyle/>
          <a:p>
            <a:r>
              <a:rPr lang="en-IN" dirty="0"/>
              <a:t>Types of Big Data Analytics</a:t>
            </a:r>
          </a:p>
        </p:txBody>
      </p:sp>
      <p:sp>
        <p:nvSpPr>
          <p:cNvPr id="3" name="Content Placeholder 2">
            <a:extLst>
              <a:ext uri="{FF2B5EF4-FFF2-40B4-BE49-F238E27FC236}">
                <a16:creationId xmlns:a16="http://schemas.microsoft.com/office/drawing/2014/main" id="{F6761270-6D1E-4336-B395-2D4CE81AC93B}"/>
              </a:ext>
            </a:extLst>
          </p:cNvPr>
          <p:cNvSpPr>
            <a:spLocks noGrp="1"/>
          </p:cNvSpPr>
          <p:nvPr>
            <p:ph idx="1"/>
          </p:nvPr>
        </p:nvSpPr>
        <p:spPr/>
        <p:txBody>
          <a:bodyPr/>
          <a:lstStyle/>
          <a:p>
            <a:r>
              <a:rPr lang="en-IN" dirty="0"/>
              <a:t>Batch Analytics </a:t>
            </a:r>
          </a:p>
          <a:p>
            <a:r>
              <a:rPr lang="en-IN" dirty="0"/>
              <a:t>Real Time Analytics</a:t>
            </a:r>
          </a:p>
        </p:txBody>
      </p:sp>
    </p:spTree>
    <p:extLst>
      <p:ext uri="{BB962C8B-B14F-4D97-AF65-F5344CB8AC3E}">
        <p14:creationId xmlns:p14="http://schemas.microsoft.com/office/powerpoint/2010/main" val="2014741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BFBE-A9F4-481C-82AA-48A48FC450A2}"/>
              </a:ext>
            </a:extLst>
          </p:cNvPr>
          <p:cNvSpPr>
            <a:spLocks noGrp="1"/>
          </p:cNvSpPr>
          <p:nvPr>
            <p:ph type="title"/>
          </p:nvPr>
        </p:nvSpPr>
        <p:spPr/>
        <p:txBody>
          <a:bodyPr/>
          <a:lstStyle/>
          <a:p>
            <a:r>
              <a:rPr lang="en-IN" dirty="0"/>
              <a:t>Spark Features</a:t>
            </a:r>
          </a:p>
        </p:txBody>
      </p:sp>
      <p:sp>
        <p:nvSpPr>
          <p:cNvPr id="3" name="Content Placeholder 2">
            <a:extLst>
              <a:ext uri="{FF2B5EF4-FFF2-40B4-BE49-F238E27FC236}">
                <a16:creationId xmlns:a16="http://schemas.microsoft.com/office/drawing/2014/main" id="{B84491CB-D46B-45A9-9DA8-AF2D96E09AB5}"/>
              </a:ext>
            </a:extLst>
          </p:cNvPr>
          <p:cNvSpPr>
            <a:spLocks noGrp="1"/>
          </p:cNvSpPr>
          <p:nvPr>
            <p:ph idx="1"/>
          </p:nvPr>
        </p:nvSpPr>
        <p:spPr>
          <a:xfrm>
            <a:off x="838200" y="1825625"/>
            <a:ext cx="5791200" cy="4351338"/>
          </a:xfrm>
        </p:spPr>
        <p:txBody>
          <a:bodyPr/>
          <a:lstStyle/>
          <a:p>
            <a:r>
              <a:rPr lang="en-IN" dirty="0"/>
              <a:t>Hadoop Integration</a:t>
            </a:r>
          </a:p>
          <a:p>
            <a:endParaRPr lang="en-IN" dirty="0"/>
          </a:p>
          <a:p>
            <a:endParaRPr lang="en-IN" dirty="0"/>
          </a:p>
          <a:p>
            <a:endParaRPr lang="en-IN" dirty="0"/>
          </a:p>
          <a:p>
            <a:r>
              <a:rPr lang="en-IN" dirty="0"/>
              <a:t>Machine Learning for iterative tasks</a:t>
            </a:r>
          </a:p>
        </p:txBody>
      </p:sp>
      <p:pic>
        <p:nvPicPr>
          <p:cNvPr id="5" name="Picture 4">
            <a:extLst>
              <a:ext uri="{FF2B5EF4-FFF2-40B4-BE49-F238E27FC236}">
                <a16:creationId xmlns:a16="http://schemas.microsoft.com/office/drawing/2014/main" id="{1524CCD4-9C84-452E-A659-0C1950CFAE6B}"/>
              </a:ext>
            </a:extLst>
          </p:cNvPr>
          <p:cNvPicPr>
            <a:picLocks noChangeAspect="1"/>
          </p:cNvPicPr>
          <p:nvPr/>
        </p:nvPicPr>
        <p:blipFill>
          <a:blip r:embed="rId2"/>
          <a:stretch>
            <a:fillRect/>
          </a:stretch>
        </p:blipFill>
        <p:spPr>
          <a:xfrm>
            <a:off x="6473535" y="1456866"/>
            <a:ext cx="4934857" cy="1311516"/>
          </a:xfrm>
          <a:prstGeom prst="rect">
            <a:avLst/>
          </a:prstGeom>
        </p:spPr>
      </p:pic>
      <p:pic>
        <p:nvPicPr>
          <p:cNvPr id="8" name="Picture 7">
            <a:extLst>
              <a:ext uri="{FF2B5EF4-FFF2-40B4-BE49-F238E27FC236}">
                <a16:creationId xmlns:a16="http://schemas.microsoft.com/office/drawing/2014/main" id="{A3D1109A-4F68-4F78-A41D-37F3EE3A9D8B}"/>
              </a:ext>
            </a:extLst>
          </p:cNvPr>
          <p:cNvPicPr>
            <a:picLocks noChangeAspect="1"/>
          </p:cNvPicPr>
          <p:nvPr/>
        </p:nvPicPr>
        <p:blipFill>
          <a:blip r:embed="rId3"/>
          <a:stretch>
            <a:fillRect/>
          </a:stretch>
        </p:blipFill>
        <p:spPr>
          <a:xfrm>
            <a:off x="8074188" y="3527644"/>
            <a:ext cx="2889620" cy="1873490"/>
          </a:xfrm>
          <a:prstGeom prst="rect">
            <a:avLst/>
          </a:prstGeom>
        </p:spPr>
      </p:pic>
    </p:spTree>
    <p:extLst>
      <p:ext uri="{BB962C8B-B14F-4D97-AF65-F5344CB8AC3E}">
        <p14:creationId xmlns:p14="http://schemas.microsoft.com/office/powerpoint/2010/main" val="2674172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B5FE-5F5B-4882-9772-A10D0F046A88}"/>
              </a:ext>
            </a:extLst>
          </p:cNvPr>
          <p:cNvSpPr>
            <a:spLocks noGrp="1"/>
          </p:cNvSpPr>
          <p:nvPr>
            <p:ph type="title"/>
          </p:nvPr>
        </p:nvSpPr>
        <p:spPr/>
        <p:txBody>
          <a:bodyPr/>
          <a:lstStyle/>
          <a:p>
            <a:r>
              <a:rPr lang="en-IN" dirty="0"/>
              <a:t>Spark Ecosystem</a:t>
            </a:r>
          </a:p>
        </p:txBody>
      </p:sp>
      <p:sp>
        <p:nvSpPr>
          <p:cNvPr id="3" name="Content Placeholder 2">
            <a:extLst>
              <a:ext uri="{FF2B5EF4-FFF2-40B4-BE49-F238E27FC236}">
                <a16:creationId xmlns:a16="http://schemas.microsoft.com/office/drawing/2014/main" id="{ACF80CC7-F018-481B-9533-5866E39CE283}"/>
              </a:ext>
            </a:extLst>
          </p:cNvPr>
          <p:cNvSpPr>
            <a:spLocks noGrp="1"/>
          </p:cNvSpPr>
          <p:nvPr>
            <p:ph idx="1"/>
          </p:nvPr>
        </p:nvSpPr>
        <p:spPr/>
        <p:txBody>
          <a:bodyPr/>
          <a:lstStyle/>
          <a:p>
            <a:r>
              <a:rPr lang="en-IN" dirty="0"/>
              <a:t>Spark Core</a:t>
            </a:r>
          </a:p>
          <a:p>
            <a:r>
              <a:rPr lang="en-IN" dirty="0"/>
              <a:t>Spark SQL</a:t>
            </a:r>
          </a:p>
          <a:p>
            <a:r>
              <a:rPr lang="en-IN" dirty="0"/>
              <a:t>Spark Streaming</a:t>
            </a:r>
          </a:p>
          <a:p>
            <a:r>
              <a:rPr lang="en-IN" dirty="0" err="1"/>
              <a:t>MLlib</a:t>
            </a:r>
            <a:endParaRPr lang="en-IN" dirty="0"/>
          </a:p>
          <a:p>
            <a:r>
              <a:rPr lang="en-IN" dirty="0"/>
              <a:t>GraphX</a:t>
            </a:r>
          </a:p>
          <a:p>
            <a:r>
              <a:rPr lang="en-IN" dirty="0"/>
              <a:t>Spark R</a:t>
            </a:r>
          </a:p>
          <a:p>
            <a:endParaRPr lang="en-IN" dirty="0"/>
          </a:p>
        </p:txBody>
      </p:sp>
    </p:spTree>
    <p:extLst>
      <p:ext uri="{BB962C8B-B14F-4D97-AF65-F5344CB8AC3E}">
        <p14:creationId xmlns:p14="http://schemas.microsoft.com/office/powerpoint/2010/main" val="4190066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2309-8956-401B-B5F9-FE9333D97DAB}"/>
              </a:ext>
            </a:extLst>
          </p:cNvPr>
          <p:cNvSpPr>
            <a:spLocks noGrp="1"/>
          </p:cNvSpPr>
          <p:nvPr>
            <p:ph type="title"/>
          </p:nvPr>
        </p:nvSpPr>
        <p:spPr/>
        <p:txBody>
          <a:bodyPr/>
          <a:lstStyle/>
          <a:p>
            <a:r>
              <a:rPr lang="en-IN" dirty="0"/>
              <a:t>Spark Ecosystem</a:t>
            </a:r>
          </a:p>
        </p:txBody>
      </p:sp>
      <p:pic>
        <p:nvPicPr>
          <p:cNvPr id="5" name="Content Placeholder 4">
            <a:extLst>
              <a:ext uri="{FF2B5EF4-FFF2-40B4-BE49-F238E27FC236}">
                <a16:creationId xmlns:a16="http://schemas.microsoft.com/office/drawing/2014/main" id="{F164B843-597D-4672-AA9C-E40BA8184639}"/>
              </a:ext>
            </a:extLst>
          </p:cNvPr>
          <p:cNvPicPr>
            <a:picLocks noGrp="1" noChangeAspect="1"/>
          </p:cNvPicPr>
          <p:nvPr>
            <p:ph idx="1"/>
          </p:nvPr>
        </p:nvPicPr>
        <p:blipFill>
          <a:blip r:embed="rId2"/>
          <a:stretch>
            <a:fillRect/>
          </a:stretch>
        </p:blipFill>
        <p:spPr>
          <a:xfrm>
            <a:off x="838200" y="1661082"/>
            <a:ext cx="10855682" cy="4831793"/>
          </a:xfrm>
        </p:spPr>
      </p:pic>
    </p:spTree>
    <p:extLst>
      <p:ext uri="{BB962C8B-B14F-4D97-AF65-F5344CB8AC3E}">
        <p14:creationId xmlns:p14="http://schemas.microsoft.com/office/powerpoint/2010/main" val="2565778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2309-8956-401B-B5F9-FE9333D97DAB}"/>
              </a:ext>
            </a:extLst>
          </p:cNvPr>
          <p:cNvSpPr>
            <a:spLocks noGrp="1"/>
          </p:cNvSpPr>
          <p:nvPr>
            <p:ph type="title"/>
          </p:nvPr>
        </p:nvSpPr>
        <p:spPr/>
        <p:txBody>
          <a:bodyPr/>
          <a:lstStyle/>
          <a:p>
            <a:r>
              <a:rPr lang="en-IN" dirty="0"/>
              <a:t>Spark Architecture</a:t>
            </a:r>
          </a:p>
        </p:txBody>
      </p:sp>
      <p:pic>
        <p:nvPicPr>
          <p:cNvPr id="7" name="Content Placeholder 6">
            <a:extLst>
              <a:ext uri="{FF2B5EF4-FFF2-40B4-BE49-F238E27FC236}">
                <a16:creationId xmlns:a16="http://schemas.microsoft.com/office/drawing/2014/main" id="{14719878-2C8C-4DB0-BF2D-E34905FD1655}"/>
              </a:ext>
            </a:extLst>
          </p:cNvPr>
          <p:cNvPicPr>
            <a:picLocks noGrp="1" noChangeAspect="1"/>
          </p:cNvPicPr>
          <p:nvPr>
            <p:ph idx="1"/>
          </p:nvPr>
        </p:nvPicPr>
        <p:blipFill>
          <a:blip r:embed="rId2"/>
          <a:stretch>
            <a:fillRect/>
          </a:stretch>
        </p:blipFill>
        <p:spPr>
          <a:xfrm>
            <a:off x="1103086" y="1560282"/>
            <a:ext cx="9311917" cy="4985655"/>
          </a:xfrm>
          <a:prstGeom prst="rect">
            <a:avLst/>
          </a:prstGeom>
        </p:spPr>
      </p:pic>
    </p:spTree>
    <p:extLst>
      <p:ext uri="{BB962C8B-B14F-4D97-AF65-F5344CB8AC3E}">
        <p14:creationId xmlns:p14="http://schemas.microsoft.com/office/powerpoint/2010/main" val="2273751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4E2A-D71D-43DC-AD8C-C12440CB7EB5}"/>
              </a:ext>
            </a:extLst>
          </p:cNvPr>
          <p:cNvSpPr>
            <a:spLocks noGrp="1"/>
          </p:cNvSpPr>
          <p:nvPr>
            <p:ph type="title"/>
          </p:nvPr>
        </p:nvSpPr>
        <p:spPr/>
        <p:txBody>
          <a:bodyPr/>
          <a:lstStyle/>
          <a:p>
            <a:r>
              <a:rPr lang="en-IN" dirty="0" err="1"/>
              <a:t>SparkContext</a:t>
            </a:r>
            <a:endParaRPr lang="en-IN" dirty="0"/>
          </a:p>
        </p:txBody>
      </p:sp>
      <p:sp>
        <p:nvSpPr>
          <p:cNvPr id="3" name="Content Placeholder 2">
            <a:extLst>
              <a:ext uri="{FF2B5EF4-FFF2-40B4-BE49-F238E27FC236}">
                <a16:creationId xmlns:a16="http://schemas.microsoft.com/office/drawing/2014/main" id="{9778E766-47EB-4AA7-9FB0-9C3D9D9AE4B7}"/>
              </a:ext>
            </a:extLst>
          </p:cNvPr>
          <p:cNvSpPr>
            <a:spLocks noGrp="1"/>
          </p:cNvSpPr>
          <p:nvPr>
            <p:ph idx="1"/>
          </p:nvPr>
        </p:nvSpPr>
        <p:spPr/>
        <p:txBody>
          <a:bodyPr/>
          <a:lstStyle/>
          <a:p>
            <a:r>
              <a:rPr lang="en-US" b="1" dirty="0" err="1"/>
              <a:t>SparkContext</a:t>
            </a:r>
            <a:r>
              <a:rPr lang="en-US" dirty="0"/>
              <a:t> is the entry gate of Apache Spark functionality.</a:t>
            </a:r>
          </a:p>
          <a:p>
            <a:r>
              <a:rPr lang="en-US" dirty="0"/>
              <a:t>The most important step of any Spark driver application is to generate </a:t>
            </a:r>
            <a:r>
              <a:rPr lang="en-US" dirty="0" err="1"/>
              <a:t>SparkContext</a:t>
            </a:r>
            <a:r>
              <a:rPr lang="en-US" dirty="0"/>
              <a:t>. It allows Spark Application to access Spark Cluster with the help of Resource Manager (</a:t>
            </a:r>
            <a:r>
              <a:rPr lang="en-US" b="1" dirty="0"/>
              <a:t>YARN/Mesos</a:t>
            </a:r>
            <a:r>
              <a:rPr lang="en-US" dirty="0"/>
              <a:t>).</a:t>
            </a:r>
          </a:p>
          <a:p>
            <a:r>
              <a:rPr lang="en-US" dirty="0"/>
              <a:t>To create </a:t>
            </a:r>
            <a:r>
              <a:rPr lang="en-US" dirty="0" err="1"/>
              <a:t>SparkContext</a:t>
            </a:r>
            <a:r>
              <a:rPr lang="en-US" dirty="0"/>
              <a:t>, first </a:t>
            </a:r>
            <a:r>
              <a:rPr lang="en-US" b="1" dirty="0" err="1"/>
              <a:t>SparkConf</a:t>
            </a:r>
            <a:r>
              <a:rPr lang="en-US" dirty="0"/>
              <a:t> should be made.</a:t>
            </a:r>
          </a:p>
          <a:p>
            <a:r>
              <a:rPr lang="en-US" dirty="0"/>
              <a:t>The </a:t>
            </a:r>
            <a:r>
              <a:rPr lang="en-US" dirty="0" err="1"/>
              <a:t>SparkConf</a:t>
            </a:r>
            <a:r>
              <a:rPr lang="en-US" dirty="0"/>
              <a:t> has a configuration parameter that our Spark driver application will pass to </a:t>
            </a:r>
            <a:r>
              <a:rPr lang="en-US" dirty="0" err="1"/>
              <a:t>SparkContext</a:t>
            </a:r>
            <a:r>
              <a:rPr lang="en-US" dirty="0"/>
              <a:t>.</a:t>
            </a:r>
            <a:endParaRPr lang="en-IN" dirty="0"/>
          </a:p>
        </p:txBody>
      </p:sp>
    </p:spTree>
    <p:extLst>
      <p:ext uri="{BB962C8B-B14F-4D97-AF65-F5344CB8AC3E}">
        <p14:creationId xmlns:p14="http://schemas.microsoft.com/office/powerpoint/2010/main" val="106834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4E2A-D71D-43DC-AD8C-C12440CB7EB5}"/>
              </a:ext>
            </a:extLst>
          </p:cNvPr>
          <p:cNvSpPr>
            <a:spLocks noGrp="1"/>
          </p:cNvSpPr>
          <p:nvPr>
            <p:ph type="title"/>
          </p:nvPr>
        </p:nvSpPr>
        <p:spPr>
          <a:xfrm>
            <a:off x="838200" y="92420"/>
            <a:ext cx="10515600" cy="1325563"/>
          </a:xfrm>
        </p:spPr>
        <p:txBody>
          <a:bodyPr/>
          <a:lstStyle/>
          <a:p>
            <a:r>
              <a:rPr lang="en-IN" dirty="0" err="1"/>
              <a:t>SparkContext</a:t>
            </a:r>
            <a:endParaRPr lang="en-IN" dirty="0"/>
          </a:p>
        </p:txBody>
      </p:sp>
      <p:sp>
        <p:nvSpPr>
          <p:cNvPr id="3" name="Content Placeholder 2">
            <a:extLst>
              <a:ext uri="{FF2B5EF4-FFF2-40B4-BE49-F238E27FC236}">
                <a16:creationId xmlns:a16="http://schemas.microsoft.com/office/drawing/2014/main" id="{9778E766-47EB-4AA7-9FB0-9C3D9D9AE4B7}"/>
              </a:ext>
            </a:extLst>
          </p:cNvPr>
          <p:cNvSpPr>
            <a:spLocks noGrp="1"/>
          </p:cNvSpPr>
          <p:nvPr>
            <p:ph idx="1"/>
          </p:nvPr>
        </p:nvSpPr>
        <p:spPr>
          <a:xfrm>
            <a:off x="838200" y="1417983"/>
            <a:ext cx="10515600" cy="4758980"/>
          </a:xfrm>
        </p:spPr>
        <p:txBody>
          <a:bodyPr>
            <a:normAutofit/>
          </a:bodyPr>
          <a:lstStyle/>
          <a:p>
            <a:r>
              <a:rPr lang="en-US" dirty="0"/>
              <a:t>After the creation of a </a:t>
            </a:r>
            <a:r>
              <a:rPr lang="en-US" dirty="0" err="1"/>
              <a:t>SparkContext</a:t>
            </a:r>
            <a:r>
              <a:rPr lang="en-US" dirty="0"/>
              <a:t> object, we can invoke functions such as </a:t>
            </a:r>
            <a:r>
              <a:rPr lang="en-US" b="1" dirty="0" err="1"/>
              <a:t>textFile</a:t>
            </a:r>
            <a:r>
              <a:rPr lang="en-US" b="1" dirty="0"/>
              <a:t>, </a:t>
            </a:r>
            <a:r>
              <a:rPr lang="en-US" b="1" dirty="0" err="1"/>
              <a:t>sequenceFile</a:t>
            </a:r>
            <a:r>
              <a:rPr lang="en-US" b="1" dirty="0"/>
              <a:t>, parallelize</a:t>
            </a:r>
            <a:r>
              <a:rPr lang="en-US" dirty="0"/>
              <a:t> etc. </a:t>
            </a:r>
          </a:p>
          <a:p>
            <a:r>
              <a:rPr lang="en-US" dirty="0"/>
              <a:t>It can also be used to create RDDs, broadcast variable, and accumulator, ingress Spark service and run jobs.</a:t>
            </a:r>
          </a:p>
          <a:p>
            <a:r>
              <a:rPr lang="en-US" dirty="0"/>
              <a:t>All these things can be carried out until </a:t>
            </a:r>
            <a:r>
              <a:rPr lang="en-US" dirty="0" err="1"/>
              <a:t>SparkContext</a:t>
            </a:r>
            <a:r>
              <a:rPr lang="en-US" dirty="0"/>
              <a:t> is stopped.</a:t>
            </a:r>
          </a:p>
          <a:p>
            <a:r>
              <a:rPr lang="en-US" dirty="0"/>
              <a:t>Only one </a:t>
            </a:r>
            <a:r>
              <a:rPr lang="en-US" dirty="0" err="1"/>
              <a:t>SparkContext</a:t>
            </a:r>
            <a:r>
              <a:rPr lang="en-US" dirty="0"/>
              <a:t> may be active per JVM. </a:t>
            </a:r>
          </a:p>
          <a:p>
            <a:r>
              <a:rPr lang="en-US" dirty="0"/>
              <a:t>It must be stopped before creating a new one as below:</a:t>
            </a:r>
            <a:br>
              <a:rPr lang="en-US" dirty="0"/>
            </a:br>
            <a:r>
              <a:rPr lang="en-US" dirty="0"/>
              <a:t>stop(): Unit</a:t>
            </a:r>
            <a:br>
              <a:rPr lang="en-US" dirty="0"/>
            </a:br>
            <a:r>
              <a:rPr lang="en-US" dirty="0"/>
              <a:t>It will display the following message:</a:t>
            </a:r>
            <a:br>
              <a:rPr lang="en-US" dirty="0"/>
            </a:br>
            <a:r>
              <a:rPr lang="en-US" b="1" i="1" dirty="0"/>
              <a:t>INFO </a:t>
            </a:r>
            <a:r>
              <a:rPr lang="en-US" b="1" i="1" dirty="0" err="1"/>
              <a:t>SparkContext</a:t>
            </a:r>
            <a:r>
              <a:rPr lang="en-US" b="1" i="1" dirty="0"/>
              <a:t>: Successfully stopped </a:t>
            </a:r>
            <a:r>
              <a:rPr lang="en-US" b="1" i="1" dirty="0" err="1"/>
              <a:t>SparkContext</a:t>
            </a:r>
            <a:endParaRPr lang="en-IN" dirty="0"/>
          </a:p>
        </p:txBody>
      </p:sp>
    </p:spTree>
    <p:extLst>
      <p:ext uri="{BB962C8B-B14F-4D97-AF65-F5344CB8AC3E}">
        <p14:creationId xmlns:p14="http://schemas.microsoft.com/office/powerpoint/2010/main" val="542722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E9E3-B29C-4F83-9566-2F6CBAEE3E8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A997389-1411-4D33-85DD-AB806101BA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9" y="265047"/>
            <a:ext cx="12181012" cy="6379084"/>
          </a:xfrm>
        </p:spPr>
      </p:pic>
    </p:spTree>
    <p:extLst>
      <p:ext uri="{BB962C8B-B14F-4D97-AF65-F5344CB8AC3E}">
        <p14:creationId xmlns:p14="http://schemas.microsoft.com/office/powerpoint/2010/main" val="3437172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081A-E9C3-4CD0-B48E-259D092D1F83}"/>
              </a:ext>
            </a:extLst>
          </p:cNvPr>
          <p:cNvSpPr>
            <a:spLocks noGrp="1"/>
          </p:cNvSpPr>
          <p:nvPr>
            <p:ph type="title"/>
          </p:nvPr>
        </p:nvSpPr>
        <p:spPr/>
        <p:txBody>
          <a:bodyPr/>
          <a:lstStyle/>
          <a:p>
            <a:r>
              <a:rPr lang="en-IN" dirty="0"/>
              <a:t>Spark Streaming</a:t>
            </a:r>
          </a:p>
        </p:txBody>
      </p:sp>
      <p:sp>
        <p:nvSpPr>
          <p:cNvPr id="3" name="Content Placeholder 2">
            <a:extLst>
              <a:ext uri="{FF2B5EF4-FFF2-40B4-BE49-F238E27FC236}">
                <a16:creationId xmlns:a16="http://schemas.microsoft.com/office/drawing/2014/main" id="{5C0B113E-F187-4D25-919E-796234C00B49}"/>
              </a:ext>
            </a:extLst>
          </p:cNvPr>
          <p:cNvSpPr>
            <a:spLocks noGrp="1"/>
          </p:cNvSpPr>
          <p:nvPr>
            <p:ph idx="1"/>
          </p:nvPr>
        </p:nvSpPr>
        <p:spPr>
          <a:xfrm>
            <a:off x="838200" y="1825625"/>
            <a:ext cx="6490252" cy="4351338"/>
          </a:xfrm>
        </p:spPr>
        <p:txBody>
          <a:bodyPr/>
          <a:lstStyle/>
          <a:p>
            <a:pPr algn="just"/>
            <a:r>
              <a:rPr lang="en-IN" dirty="0"/>
              <a:t>Spark Streaming is used for processing real-time streaming data</a:t>
            </a:r>
          </a:p>
          <a:p>
            <a:pPr algn="just"/>
            <a:r>
              <a:rPr lang="en-IN" dirty="0"/>
              <a:t>It is useful addition to the core Spark API</a:t>
            </a:r>
          </a:p>
          <a:p>
            <a:pPr algn="just"/>
            <a:r>
              <a:rPr lang="en-IN" dirty="0"/>
              <a:t>Spark Streaming enables high-throughput and fault-tolerant stream processing of live data streams</a:t>
            </a:r>
          </a:p>
          <a:p>
            <a:pPr algn="just"/>
            <a:r>
              <a:rPr lang="en-IN" dirty="0"/>
              <a:t>The fundamental stream unit is </a:t>
            </a:r>
            <a:r>
              <a:rPr lang="en-IN" dirty="0" err="1"/>
              <a:t>DStream</a:t>
            </a:r>
            <a:r>
              <a:rPr lang="en-IN" dirty="0"/>
              <a:t> which is basically a series of RDDs to process the real-time data</a:t>
            </a:r>
          </a:p>
        </p:txBody>
      </p:sp>
      <p:pic>
        <p:nvPicPr>
          <p:cNvPr id="5" name="Picture 4">
            <a:extLst>
              <a:ext uri="{FF2B5EF4-FFF2-40B4-BE49-F238E27FC236}">
                <a16:creationId xmlns:a16="http://schemas.microsoft.com/office/drawing/2014/main" id="{C14B139E-9A88-4EBE-9BF2-BDB63D3984E6}"/>
              </a:ext>
            </a:extLst>
          </p:cNvPr>
          <p:cNvPicPr>
            <a:picLocks noChangeAspect="1"/>
          </p:cNvPicPr>
          <p:nvPr/>
        </p:nvPicPr>
        <p:blipFill>
          <a:blip r:embed="rId2"/>
          <a:stretch>
            <a:fillRect/>
          </a:stretch>
        </p:blipFill>
        <p:spPr>
          <a:xfrm>
            <a:off x="7328452" y="1891023"/>
            <a:ext cx="4763869" cy="2998512"/>
          </a:xfrm>
          <a:prstGeom prst="rect">
            <a:avLst/>
          </a:prstGeom>
        </p:spPr>
      </p:pic>
    </p:spTree>
    <p:extLst>
      <p:ext uri="{BB962C8B-B14F-4D97-AF65-F5344CB8AC3E}">
        <p14:creationId xmlns:p14="http://schemas.microsoft.com/office/powerpoint/2010/main" val="1407257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15AB-0A90-4001-95E5-D0A87FFAEEE5}"/>
              </a:ext>
            </a:extLst>
          </p:cNvPr>
          <p:cNvSpPr>
            <a:spLocks noGrp="1"/>
          </p:cNvSpPr>
          <p:nvPr>
            <p:ph type="title"/>
          </p:nvPr>
        </p:nvSpPr>
        <p:spPr/>
        <p:txBody>
          <a:bodyPr/>
          <a:lstStyle/>
          <a:p>
            <a:r>
              <a:rPr lang="en-IN" dirty="0"/>
              <a:t>Spark Streaming</a:t>
            </a:r>
          </a:p>
        </p:txBody>
      </p:sp>
      <p:pic>
        <p:nvPicPr>
          <p:cNvPr id="5" name="Content Placeholder 4">
            <a:extLst>
              <a:ext uri="{FF2B5EF4-FFF2-40B4-BE49-F238E27FC236}">
                <a16:creationId xmlns:a16="http://schemas.microsoft.com/office/drawing/2014/main" id="{88FCC68C-F8C0-447B-940E-3944FA44AACB}"/>
              </a:ext>
            </a:extLst>
          </p:cNvPr>
          <p:cNvPicPr>
            <a:picLocks noGrp="1" noChangeAspect="1"/>
          </p:cNvPicPr>
          <p:nvPr>
            <p:ph idx="1"/>
          </p:nvPr>
        </p:nvPicPr>
        <p:blipFill>
          <a:blip r:embed="rId2"/>
          <a:stretch>
            <a:fillRect/>
          </a:stretch>
        </p:blipFill>
        <p:spPr>
          <a:xfrm>
            <a:off x="838200" y="1775552"/>
            <a:ext cx="10571442" cy="4587867"/>
          </a:xfrm>
          <a:prstGeom prst="rect">
            <a:avLst/>
          </a:prstGeom>
        </p:spPr>
      </p:pic>
    </p:spTree>
    <p:extLst>
      <p:ext uri="{BB962C8B-B14F-4D97-AF65-F5344CB8AC3E}">
        <p14:creationId xmlns:p14="http://schemas.microsoft.com/office/powerpoint/2010/main" val="2609987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9E3A-6F00-4EF9-AFDD-A36EE13FD18B}"/>
              </a:ext>
            </a:extLst>
          </p:cNvPr>
          <p:cNvSpPr>
            <a:spLocks noGrp="1"/>
          </p:cNvSpPr>
          <p:nvPr>
            <p:ph type="title"/>
          </p:nvPr>
        </p:nvSpPr>
        <p:spPr/>
        <p:txBody>
          <a:bodyPr/>
          <a:lstStyle/>
          <a:p>
            <a:r>
              <a:rPr lang="en-IN" dirty="0"/>
              <a:t>Spark Streaming</a:t>
            </a:r>
          </a:p>
        </p:txBody>
      </p:sp>
      <p:pic>
        <p:nvPicPr>
          <p:cNvPr id="5" name="Content Placeholder 4">
            <a:extLst>
              <a:ext uri="{FF2B5EF4-FFF2-40B4-BE49-F238E27FC236}">
                <a16:creationId xmlns:a16="http://schemas.microsoft.com/office/drawing/2014/main" id="{57BEE70B-CF90-4E71-8C8A-F1990578655C}"/>
              </a:ext>
            </a:extLst>
          </p:cNvPr>
          <p:cNvPicPr>
            <a:picLocks noGrp="1" noChangeAspect="1"/>
          </p:cNvPicPr>
          <p:nvPr>
            <p:ph idx="1"/>
          </p:nvPr>
        </p:nvPicPr>
        <p:blipFill>
          <a:blip r:embed="rId2"/>
          <a:stretch>
            <a:fillRect/>
          </a:stretch>
        </p:blipFill>
        <p:spPr>
          <a:xfrm>
            <a:off x="823755" y="1815548"/>
            <a:ext cx="10530045" cy="4365503"/>
          </a:xfrm>
          <a:prstGeom prst="rect">
            <a:avLst/>
          </a:prstGeom>
        </p:spPr>
      </p:pic>
    </p:spTree>
    <p:extLst>
      <p:ext uri="{BB962C8B-B14F-4D97-AF65-F5344CB8AC3E}">
        <p14:creationId xmlns:p14="http://schemas.microsoft.com/office/powerpoint/2010/main" val="231878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7DD1-EBE8-40E5-A085-1A5EFE80289A}"/>
              </a:ext>
            </a:extLst>
          </p:cNvPr>
          <p:cNvSpPr>
            <a:spLocks noGrp="1"/>
          </p:cNvSpPr>
          <p:nvPr>
            <p:ph type="title"/>
          </p:nvPr>
        </p:nvSpPr>
        <p:spPr/>
        <p:txBody>
          <a:bodyPr/>
          <a:lstStyle/>
          <a:p>
            <a:r>
              <a:rPr lang="en-IN" dirty="0"/>
              <a:t>Batch vs Real Time Analytics</a:t>
            </a:r>
          </a:p>
        </p:txBody>
      </p:sp>
      <p:sp>
        <p:nvSpPr>
          <p:cNvPr id="3" name="Content Placeholder 2">
            <a:extLst>
              <a:ext uri="{FF2B5EF4-FFF2-40B4-BE49-F238E27FC236}">
                <a16:creationId xmlns:a16="http://schemas.microsoft.com/office/drawing/2014/main" id="{E4543882-0E23-4174-A850-3D4DB03B02E8}"/>
              </a:ext>
            </a:extLst>
          </p:cNvPr>
          <p:cNvSpPr>
            <a:spLocks noGrp="1"/>
          </p:cNvSpPr>
          <p:nvPr>
            <p:ph idx="1"/>
          </p:nvPr>
        </p:nvSpPr>
        <p:spPr>
          <a:xfrm>
            <a:off x="795130" y="1825625"/>
            <a:ext cx="5473148" cy="4351338"/>
          </a:xfrm>
        </p:spPr>
        <p:txBody>
          <a:bodyPr>
            <a:normAutofit fontScale="92500" lnSpcReduction="10000"/>
          </a:bodyPr>
          <a:lstStyle/>
          <a:p>
            <a:endParaRPr lang="en-IN" dirty="0"/>
          </a:p>
          <a:p>
            <a:pPr algn="just"/>
            <a:r>
              <a:rPr lang="en-IN" dirty="0"/>
              <a:t>Analytics based on data collected over a period of time is Batch Analytics. e.g. Washing machine example</a:t>
            </a:r>
          </a:p>
          <a:p>
            <a:pPr algn="just"/>
            <a:endParaRPr lang="en-IN" dirty="0"/>
          </a:p>
          <a:p>
            <a:pPr algn="just"/>
            <a:endParaRPr lang="en-IN" dirty="0"/>
          </a:p>
          <a:p>
            <a:pPr algn="just"/>
            <a:r>
              <a:rPr lang="en-IN" dirty="0"/>
              <a:t>Analytics based on real time time data for instant result is Real Time Analytics/Stream Analytics. E.g. credit card example</a:t>
            </a:r>
          </a:p>
          <a:p>
            <a:endParaRPr lang="en-IN" dirty="0"/>
          </a:p>
        </p:txBody>
      </p:sp>
      <p:pic>
        <p:nvPicPr>
          <p:cNvPr id="5" name="Picture 4">
            <a:extLst>
              <a:ext uri="{FF2B5EF4-FFF2-40B4-BE49-F238E27FC236}">
                <a16:creationId xmlns:a16="http://schemas.microsoft.com/office/drawing/2014/main" id="{AA572DE3-1B40-4A8C-B986-216391862DF7}"/>
              </a:ext>
            </a:extLst>
          </p:cNvPr>
          <p:cNvPicPr>
            <a:picLocks noChangeAspect="1"/>
          </p:cNvPicPr>
          <p:nvPr/>
        </p:nvPicPr>
        <p:blipFill>
          <a:blip r:embed="rId2"/>
          <a:stretch>
            <a:fillRect/>
          </a:stretch>
        </p:blipFill>
        <p:spPr>
          <a:xfrm>
            <a:off x="6419021" y="1825625"/>
            <a:ext cx="5083866" cy="4352925"/>
          </a:xfrm>
          <a:prstGeom prst="rect">
            <a:avLst/>
          </a:prstGeom>
        </p:spPr>
      </p:pic>
    </p:spTree>
    <p:extLst>
      <p:ext uri="{BB962C8B-B14F-4D97-AF65-F5344CB8AC3E}">
        <p14:creationId xmlns:p14="http://schemas.microsoft.com/office/powerpoint/2010/main" val="3314092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9A90-70FF-4237-BE21-673326F1901C}"/>
              </a:ext>
            </a:extLst>
          </p:cNvPr>
          <p:cNvSpPr>
            <a:spLocks noGrp="1"/>
          </p:cNvSpPr>
          <p:nvPr>
            <p:ph type="ctrTitle"/>
          </p:nvPr>
        </p:nvSpPr>
        <p:spPr/>
        <p:txBody>
          <a:bodyPr/>
          <a:lstStyle/>
          <a:p>
            <a:r>
              <a:rPr lang="en-IN" dirty="0"/>
              <a:t>Spark SQL</a:t>
            </a:r>
          </a:p>
        </p:txBody>
      </p:sp>
      <p:sp>
        <p:nvSpPr>
          <p:cNvPr id="3" name="Subtitle 2">
            <a:extLst>
              <a:ext uri="{FF2B5EF4-FFF2-40B4-BE49-F238E27FC236}">
                <a16:creationId xmlns:a16="http://schemas.microsoft.com/office/drawing/2014/main" id="{6EE2C1EE-F4C4-439A-A93B-D9C957DB8EB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76435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92A6-58A3-45DA-BAD2-6AB3AC426B59}"/>
              </a:ext>
            </a:extLst>
          </p:cNvPr>
          <p:cNvSpPr>
            <a:spLocks noGrp="1"/>
          </p:cNvSpPr>
          <p:nvPr>
            <p:ph type="title"/>
          </p:nvPr>
        </p:nvSpPr>
        <p:spPr/>
        <p:txBody>
          <a:bodyPr/>
          <a:lstStyle/>
          <a:p>
            <a:r>
              <a:rPr lang="en-IN" dirty="0"/>
              <a:t>Spark SQL Features</a:t>
            </a:r>
          </a:p>
        </p:txBody>
      </p:sp>
      <p:sp>
        <p:nvSpPr>
          <p:cNvPr id="3" name="Content Placeholder 2">
            <a:extLst>
              <a:ext uri="{FF2B5EF4-FFF2-40B4-BE49-F238E27FC236}">
                <a16:creationId xmlns:a16="http://schemas.microsoft.com/office/drawing/2014/main" id="{52B7A782-6664-484D-AEBE-B70370542CA7}"/>
              </a:ext>
            </a:extLst>
          </p:cNvPr>
          <p:cNvSpPr>
            <a:spLocks noGrp="1"/>
          </p:cNvSpPr>
          <p:nvPr>
            <p:ph idx="1"/>
          </p:nvPr>
        </p:nvSpPr>
        <p:spPr>
          <a:xfrm>
            <a:off x="838200" y="1825625"/>
            <a:ext cx="6437243" cy="4351338"/>
          </a:xfrm>
        </p:spPr>
        <p:txBody>
          <a:bodyPr/>
          <a:lstStyle/>
          <a:p>
            <a:r>
              <a:rPr lang="en-US" dirty="0"/>
              <a:t>Spark SQL integrates relational processing with Spark’s fundamental programming </a:t>
            </a:r>
            <a:endParaRPr lang="en-IN" dirty="0"/>
          </a:p>
          <a:p>
            <a:endParaRPr lang="en-IN" dirty="0"/>
          </a:p>
          <a:p>
            <a:endParaRPr lang="en-IN" dirty="0"/>
          </a:p>
          <a:p>
            <a:endParaRPr lang="en-IN" dirty="0"/>
          </a:p>
          <a:p>
            <a:r>
              <a:rPr lang="en-IN" dirty="0"/>
              <a:t>Spark SQL is used for the structured/semi structured data analysis in Spark</a:t>
            </a:r>
            <a:endParaRPr lang="en-US" dirty="0"/>
          </a:p>
        </p:txBody>
      </p:sp>
      <p:pic>
        <p:nvPicPr>
          <p:cNvPr id="9" name="Picture 8">
            <a:extLst>
              <a:ext uri="{FF2B5EF4-FFF2-40B4-BE49-F238E27FC236}">
                <a16:creationId xmlns:a16="http://schemas.microsoft.com/office/drawing/2014/main" id="{968332B8-A8B3-46C5-84A2-79F23D8DB1FF}"/>
              </a:ext>
            </a:extLst>
          </p:cNvPr>
          <p:cNvPicPr>
            <a:picLocks noChangeAspect="1"/>
          </p:cNvPicPr>
          <p:nvPr/>
        </p:nvPicPr>
        <p:blipFill>
          <a:blip r:embed="rId2"/>
          <a:stretch>
            <a:fillRect/>
          </a:stretch>
        </p:blipFill>
        <p:spPr>
          <a:xfrm>
            <a:off x="7341025" y="4220816"/>
            <a:ext cx="4612467" cy="1451113"/>
          </a:xfrm>
          <a:prstGeom prst="rect">
            <a:avLst/>
          </a:prstGeom>
        </p:spPr>
      </p:pic>
      <p:pic>
        <p:nvPicPr>
          <p:cNvPr id="11" name="Picture 10">
            <a:extLst>
              <a:ext uri="{FF2B5EF4-FFF2-40B4-BE49-F238E27FC236}">
                <a16:creationId xmlns:a16="http://schemas.microsoft.com/office/drawing/2014/main" id="{9B586F6B-3C18-42B9-BB2A-543A7AF1FFA3}"/>
              </a:ext>
            </a:extLst>
          </p:cNvPr>
          <p:cNvPicPr>
            <a:picLocks noChangeAspect="1"/>
          </p:cNvPicPr>
          <p:nvPr/>
        </p:nvPicPr>
        <p:blipFill>
          <a:blip r:embed="rId3"/>
          <a:stretch>
            <a:fillRect/>
          </a:stretch>
        </p:blipFill>
        <p:spPr>
          <a:xfrm>
            <a:off x="7341025" y="2219326"/>
            <a:ext cx="4850975" cy="1102100"/>
          </a:xfrm>
          <a:prstGeom prst="rect">
            <a:avLst/>
          </a:prstGeom>
        </p:spPr>
      </p:pic>
    </p:spTree>
    <p:extLst>
      <p:ext uri="{BB962C8B-B14F-4D97-AF65-F5344CB8AC3E}">
        <p14:creationId xmlns:p14="http://schemas.microsoft.com/office/powerpoint/2010/main" val="3818506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92A6-58A3-45DA-BAD2-6AB3AC426B59}"/>
              </a:ext>
            </a:extLst>
          </p:cNvPr>
          <p:cNvSpPr>
            <a:spLocks noGrp="1"/>
          </p:cNvSpPr>
          <p:nvPr>
            <p:ph type="title"/>
          </p:nvPr>
        </p:nvSpPr>
        <p:spPr/>
        <p:txBody>
          <a:bodyPr/>
          <a:lstStyle/>
          <a:p>
            <a:r>
              <a:rPr lang="en-IN" dirty="0"/>
              <a:t>Spark SQL Features</a:t>
            </a:r>
          </a:p>
        </p:txBody>
      </p:sp>
      <p:sp>
        <p:nvSpPr>
          <p:cNvPr id="3" name="Content Placeholder 2">
            <a:extLst>
              <a:ext uri="{FF2B5EF4-FFF2-40B4-BE49-F238E27FC236}">
                <a16:creationId xmlns:a16="http://schemas.microsoft.com/office/drawing/2014/main" id="{52B7A782-6664-484D-AEBE-B70370542CA7}"/>
              </a:ext>
            </a:extLst>
          </p:cNvPr>
          <p:cNvSpPr>
            <a:spLocks noGrp="1"/>
          </p:cNvSpPr>
          <p:nvPr>
            <p:ph idx="1"/>
          </p:nvPr>
        </p:nvSpPr>
        <p:spPr>
          <a:xfrm>
            <a:off x="838200" y="1825625"/>
            <a:ext cx="6580909" cy="2416520"/>
          </a:xfrm>
        </p:spPr>
        <p:txBody>
          <a:bodyPr/>
          <a:lstStyle/>
          <a:p>
            <a:r>
              <a:rPr lang="en-US" dirty="0"/>
              <a:t>Support for various data formats</a:t>
            </a:r>
          </a:p>
          <a:p>
            <a:endParaRPr lang="en-US" dirty="0"/>
          </a:p>
          <a:p>
            <a:r>
              <a:rPr lang="en-US" dirty="0"/>
              <a:t>SQL queries can be converted into RDDs for transformations</a:t>
            </a:r>
            <a:endParaRPr lang="en-IN" dirty="0"/>
          </a:p>
        </p:txBody>
      </p:sp>
      <p:pic>
        <p:nvPicPr>
          <p:cNvPr id="5" name="Picture 4">
            <a:extLst>
              <a:ext uri="{FF2B5EF4-FFF2-40B4-BE49-F238E27FC236}">
                <a16:creationId xmlns:a16="http://schemas.microsoft.com/office/drawing/2014/main" id="{A90DFEA5-76E7-4823-BC3F-F2D4599FBAEE}"/>
              </a:ext>
            </a:extLst>
          </p:cNvPr>
          <p:cNvPicPr>
            <a:picLocks noChangeAspect="1"/>
          </p:cNvPicPr>
          <p:nvPr/>
        </p:nvPicPr>
        <p:blipFill>
          <a:blip r:embed="rId2"/>
          <a:stretch>
            <a:fillRect/>
          </a:stretch>
        </p:blipFill>
        <p:spPr>
          <a:xfrm>
            <a:off x="7657892" y="1812751"/>
            <a:ext cx="4314918" cy="983457"/>
          </a:xfrm>
          <a:prstGeom prst="rect">
            <a:avLst/>
          </a:prstGeom>
        </p:spPr>
      </p:pic>
      <p:pic>
        <p:nvPicPr>
          <p:cNvPr id="7" name="Picture 6">
            <a:extLst>
              <a:ext uri="{FF2B5EF4-FFF2-40B4-BE49-F238E27FC236}">
                <a16:creationId xmlns:a16="http://schemas.microsoft.com/office/drawing/2014/main" id="{6AD6D6B0-BCDE-40A0-BDE0-23F04C606CE0}"/>
              </a:ext>
            </a:extLst>
          </p:cNvPr>
          <p:cNvPicPr>
            <a:picLocks noChangeAspect="1"/>
          </p:cNvPicPr>
          <p:nvPr/>
        </p:nvPicPr>
        <p:blipFill>
          <a:blip r:embed="rId3"/>
          <a:stretch>
            <a:fillRect/>
          </a:stretch>
        </p:blipFill>
        <p:spPr>
          <a:xfrm>
            <a:off x="5169009" y="3863975"/>
            <a:ext cx="6580908" cy="2416520"/>
          </a:xfrm>
          <a:prstGeom prst="rect">
            <a:avLst/>
          </a:prstGeom>
        </p:spPr>
      </p:pic>
    </p:spTree>
    <p:extLst>
      <p:ext uri="{BB962C8B-B14F-4D97-AF65-F5344CB8AC3E}">
        <p14:creationId xmlns:p14="http://schemas.microsoft.com/office/powerpoint/2010/main" val="2538259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92A6-58A3-45DA-BAD2-6AB3AC426B59}"/>
              </a:ext>
            </a:extLst>
          </p:cNvPr>
          <p:cNvSpPr>
            <a:spLocks noGrp="1"/>
          </p:cNvSpPr>
          <p:nvPr>
            <p:ph type="title"/>
          </p:nvPr>
        </p:nvSpPr>
        <p:spPr/>
        <p:txBody>
          <a:bodyPr/>
          <a:lstStyle/>
          <a:p>
            <a:r>
              <a:rPr lang="en-IN" dirty="0"/>
              <a:t>Spark SQL Features</a:t>
            </a:r>
          </a:p>
        </p:txBody>
      </p:sp>
      <p:sp>
        <p:nvSpPr>
          <p:cNvPr id="3" name="Content Placeholder 2">
            <a:extLst>
              <a:ext uri="{FF2B5EF4-FFF2-40B4-BE49-F238E27FC236}">
                <a16:creationId xmlns:a16="http://schemas.microsoft.com/office/drawing/2014/main" id="{52B7A782-6664-484D-AEBE-B70370542CA7}"/>
              </a:ext>
            </a:extLst>
          </p:cNvPr>
          <p:cNvSpPr>
            <a:spLocks noGrp="1"/>
          </p:cNvSpPr>
          <p:nvPr>
            <p:ph idx="1"/>
          </p:nvPr>
        </p:nvSpPr>
        <p:spPr>
          <a:xfrm>
            <a:off x="838200" y="1825625"/>
            <a:ext cx="7311887" cy="2269297"/>
          </a:xfrm>
        </p:spPr>
        <p:txBody>
          <a:bodyPr/>
          <a:lstStyle/>
          <a:p>
            <a:r>
              <a:rPr lang="en-US" dirty="0"/>
              <a:t>Standard JDBC/ODBC Connectivity</a:t>
            </a:r>
          </a:p>
          <a:p>
            <a:r>
              <a:rPr lang="en-US" dirty="0"/>
              <a:t>User Defined Functions lets user define new Column-based functions to extend the Spark vocabulary</a:t>
            </a:r>
            <a:endParaRPr lang="en-IN" dirty="0"/>
          </a:p>
        </p:txBody>
      </p:sp>
      <p:pic>
        <p:nvPicPr>
          <p:cNvPr id="6" name="Picture 5">
            <a:extLst>
              <a:ext uri="{FF2B5EF4-FFF2-40B4-BE49-F238E27FC236}">
                <a16:creationId xmlns:a16="http://schemas.microsoft.com/office/drawing/2014/main" id="{B1DAA02A-9841-458B-9640-E94539FD8083}"/>
              </a:ext>
            </a:extLst>
          </p:cNvPr>
          <p:cNvPicPr>
            <a:picLocks noChangeAspect="1"/>
          </p:cNvPicPr>
          <p:nvPr/>
        </p:nvPicPr>
        <p:blipFill>
          <a:blip r:embed="rId2"/>
          <a:stretch>
            <a:fillRect/>
          </a:stretch>
        </p:blipFill>
        <p:spPr>
          <a:xfrm>
            <a:off x="8448675" y="1457532"/>
            <a:ext cx="2905125" cy="1743075"/>
          </a:xfrm>
          <a:prstGeom prst="rect">
            <a:avLst/>
          </a:prstGeom>
        </p:spPr>
      </p:pic>
      <p:pic>
        <p:nvPicPr>
          <p:cNvPr id="9" name="Picture 8">
            <a:extLst>
              <a:ext uri="{FF2B5EF4-FFF2-40B4-BE49-F238E27FC236}">
                <a16:creationId xmlns:a16="http://schemas.microsoft.com/office/drawing/2014/main" id="{044A1323-6892-4138-A33B-8D4E60F13716}"/>
              </a:ext>
            </a:extLst>
          </p:cNvPr>
          <p:cNvPicPr>
            <a:picLocks noChangeAspect="1"/>
          </p:cNvPicPr>
          <p:nvPr/>
        </p:nvPicPr>
        <p:blipFill>
          <a:blip r:embed="rId3"/>
          <a:stretch>
            <a:fillRect/>
          </a:stretch>
        </p:blipFill>
        <p:spPr>
          <a:xfrm>
            <a:off x="2233818" y="3886201"/>
            <a:ext cx="9905277" cy="2643118"/>
          </a:xfrm>
          <a:prstGeom prst="rect">
            <a:avLst/>
          </a:prstGeom>
        </p:spPr>
      </p:pic>
    </p:spTree>
    <p:extLst>
      <p:ext uri="{BB962C8B-B14F-4D97-AF65-F5344CB8AC3E}">
        <p14:creationId xmlns:p14="http://schemas.microsoft.com/office/powerpoint/2010/main" val="725616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C2B9-C572-4EC2-9A23-D276C75D9211}"/>
              </a:ext>
            </a:extLst>
          </p:cNvPr>
          <p:cNvSpPr>
            <a:spLocks noGrp="1"/>
          </p:cNvSpPr>
          <p:nvPr>
            <p:ph type="ctrTitle"/>
          </p:nvPr>
        </p:nvSpPr>
        <p:spPr/>
        <p:txBody>
          <a:bodyPr>
            <a:normAutofit/>
          </a:bodyPr>
          <a:lstStyle/>
          <a:p>
            <a:r>
              <a:rPr lang="en-IN" dirty="0"/>
              <a:t>Why Spark when Hadoop is already there?</a:t>
            </a:r>
          </a:p>
        </p:txBody>
      </p:sp>
      <p:sp>
        <p:nvSpPr>
          <p:cNvPr id="3" name="Subtitle 2">
            <a:extLst>
              <a:ext uri="{FF2B5EF4-FFF2-40B4-BE49-F238E27FC236}">
                <a16:creationId xmlns:a16="http://schemas.microsoft.com/office/drawing/2014/main" id="{B138C522-4B01-4882-ABC7-8FE9AD18386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58256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ACB05-436B-4DCC-BA8F-7025B07CB433}"/>
              </a:ext>
            </a:extLst>
          </p:cNvPr>
          <p:cNvSpPr>
            <a:spLocks noGrp="1"/>
          </p:cNvSpPr>
          <p:nvPr>
            <p:ph type="title"/>
          </p:nvPr>
        </p:nvSpPr>
        <p:spPr/>
        <p:txBody>
          <a:bodyPr/>
          <a:lstStyle/>
          <a:p>
            <a:r>
              <a:rPr lang="en-IN" dirty="0"/>
              <a:t>Spark SQL Flow Diagram</a:t>
            </a:r>
          </a:p>
        </p:txBody>
      </p:sp>
      <p:sp>
        <p:nvSpPr>
          <p:cNvPr id="3" name="Content Placeholder 2">
            <a:extLst>
              <a:ext uri="{FF2B5EF4-FFF2-40B4-BE49-F238E27FC236}">
                <a16:creationId xmlns:a16="http://schemas.microsoft.com/office/drawing/2014/main" id="{AB5688F4-255A-4D04-B61E-CDB83DEC9AF0}"/>
              </a:ext>
            </a:extLst>
          </p:cNvPr>
          <p:cNvSpPr>
            <a:spLocks noGrp="1"/>
          </p:cNvSpPr>
          <p:nvPr>
            <p:ph idx="1"/>
          </p:nvPr>
        </p:nvSpPr>
        <p:spPr>
          <a:xfrm>
            <a:off x="838199" y="1825625"/>
            <a:ext cx="6783041" cy="2583484"/>
          </a:xfrm>
        </p:spPr>
        <p:txBody>
          <a:bodyPr>
            <a:normAutofit fontScale="92500" lnSpcReduction="10000"/>
          </a:bodyPr>
          <a:lstStyle/>
          <a:p>
            <a:r>
              <a:rPr lang="en-US" dirty="0"/>
              <a:t>Spark SQL has the following libraries:</a:t>
            </a:r>
          </a:p>
          <a:p>
            <a:pPr lvl="1"/>
            <a:r>
              <a:rPr lang="en-US" dirty="0"/>
              <a:t>Data Source API</a:t>
            </a:r>
          </a:p>
          <a:p>
            <a:pPr lvl="1"/>
            <a:r>
              <a:rPr lang="en-US" dirty="0" err="1"/>
              <a:t>DataFrame</a:t>
            </a:r>
            <a:r>
              <a:rPr lang="en-US" dirty="0"/>
              <a:t> API</a:t>
            </a:r>
          </a:p>
          <a:p>
            <a:pPr lvl="1"/>
            <a:r>
              <a:rPr lang="en-US" dirty="0"/>
              <a:t>Interpreter &amp; Optimizer</a:t>
            </a:r>
          </a:p>
          <a:p>
            <a:pPr lvl="1"/>
            <a:r>
              <a:rPr lang="en-US" dirty="0"/>
              <a:t>SQL Service</a:t>
            </a:r>
          </a:p>
          <a:p>
            <a:r>
              <a:rPr lang="en-US" dirty="0"/>
              <a:t>The flow diagram represents a Spark SQL process using all the four libraries in sequence</a:t>
            </a:r>
            <a:endParaRPr lang="en-IN" dirty="0"/>
          </a:p>
        </p:txBody>
      </p:sp>
      <p:pic>
        <p:nvPicPr>
          <p:cNvPr id="5" name="Picture 4">
            <a:extLst>
              <a:ext uri="{FF2B5EF4-FFF2-40B4-BE49-F238E27FC236}">
                <a16:creationId xmlns:a16="http://schemas.microsoft.com/office/drawing/2014/main" id="{09EF5A54-DADB-45E8-9992-4733877EF83E}"/>
              </a:ext>
            </a:extLst>
          </p:cNvPr>
          <p:cNvPicPr>
            <a:picLocks noChangeAspect="1"/>
          </p:cNvPicPr>
          <p:nvPr/>
        </p:nvPicPr>
        <p:blipFill>
          <a:blip r:embed="rId2"/>
          <a:stretch>
            <a:fillRect/>
          </a:stretch>
        </p:blipFill>
        <p:spPr>
          <a:xfrm>
            <a:off x="7621241" y="1345234"/>
            <a:ext cx="3861913" cy="2083766"/>
          </a:xfrm>
          <a:prstGeom prst="rect">
            <a:avLst/>
          </a:prstGeom>
        </p:spPr>
      </p:pic>
      <p:pic>
        <p:nvPicPr>
          <p:cNvPr id="7" name="Picture 6">
            <a:extLst>
              <a:ext uri="{FF2B5EF4-FFF2-40B4-BE49-F238E27FC236}">
                <a16:creationId xmlns:a16="http://schemas.microsoft.com/office/drawing/2014/main" id="{08C0EDB5-BC8B-429C-BEFF-09B82AE21622}"/>
              </a:ext>
            </a:extLst>
          </p:cNvPr>
          <p:cNvPicPr>
            <a:picLocks noChangeAspect="1"/>
          </p:cNvPicPr>
          <p:nvPr/>
        </p:nvPicPr>
        <p:blipFill>
          <a:blip r:embed="rId3"/>
          <a:stretch>
            <a:fillRect/>
          </a:stretch>
        </p:blipFill>
        <p:spPr>
          <a:xfrm>
            <a:off x="8663135" y="3760304"/>
            <a:ext cx="1266825" cy="590550"/>
          </a:xfrm>
          <a:prstGeom prst="rect">
            <a:avLst/>
          </a:prstGeom>
        </p:spPr>
      </p:pic>
      <p:pic>
        <p:nvPicPr>
          <p:cNvPr id="9" name="Picture 8">
            <a:extLst>
              <a:ext uri="{FF2B5EF4-FFF2-40B4-BE49-F238E27FC236}">
                <a16:creationId xmlns:a16="http://schemas.microsoft.com/office/drawing/2014/main" id="{6B82525C-7DE3-417E-8D05-4B729E86BA1E}"/>
              </a:ext>
            </a:extLst>
          </p:cNvPr>
          <p:cNvPicPr>
            <a:picLocks noChangeAspect="1"/>
          </p:cNvPicPr>
          <p:nvPr/>
        </p:nvPicPr>
        <p:blipFill>
          <a:blip r:embed="rId4"/>
          <a:stretch>
            <a:fillRect/>
          </a:stretch>
        </p:blipFill>
        <p:spPr>
          <a:xfrm>
            <a:off x="396652" y="4740414"/>
            <a:ext cx="11295839" cy="1813090"/>
          </a:xfrm>
          <a:prstGeom prst="rect">
            <a:avLst/>
          </a:prstGeom>
        </p:spPr>
      </p:pic>
    </p:spTree>
    <p:extLst>
      <p:ext uri="{BB962C8B-B14F-4D97-AF65-F5344CB8AC3E}">
        <p14:creationId xmlns:p14="http://schemas.microsoft.com/office/powerpoint/2010/main" val="4072530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BEE6F-022C-46AA-B8B5-AA019D6F029A}"/>
              </a:ext>
            </a:extLst>
          </p:cNvPr>
          <p:cNvSpPr>
            <a:spLocks noGrp="1"/>
          </p:cNvSpPr>
          <p:nvPr>
            <p:ph type="title"/>
          </p:nvPr>
        </p:nvSpPr>
        <p:spPr/>
        <p:txBody>
          <a:bodyPr/>
          <a:lstStyle/>
          <a:p>
            <a:r>
              <a:rPr lang="en-IN" dirty="0" err="1"/>
              <a:t>MLlib</a:t>
            </a:r>
            <a:endParaRPr lang="en-IN" dirty="0"/>
          </a:p>
        </p:txBody>
      </p:sp>
      <p:sp>
        <p:nvSpPr>
          <p:cNvPr id="3" name="Content Placeholder 2">
            <a:extLst>
              <a:ext uri="{FF2B5EF4-FFF2-40B4-BE49-F238E27FC236}">
                <a16:creationId xmlns:a16="http://schemas.microsoft.com/office/drawing/2014/main" id="{6364600D-57D9-4102-BB25-3ABCDA34BC36}"/>
              </a:ext>
            </a:extLst>
          </p:cNvPr>
          <p:cNvSpPr>
            <a:spLocks noGrp="1"/>
          </p:cNvSpPr>
          <p:nvPr>
            <p:ph idx="1"/>
          </p:nvPr>
        </p:nvSpPr>
        <p:spPr>
          <a:xfrm>
            <a:off x="838200" y="1825625"/>
            <a:ext cx="5257800" cy="4351338"/>
          </a:xfrm>
        </p:spPr>
        <p:txBody>
          <a:bodyPr/>
          <a:lstStyle/>
          <a:p>
            <a:r>
              <a:rPr lang="en-US" dirty="0"/>
              <a:t>Machine learning can be broken down into two classes of algorithms:</a:t>
            </a:r>
          </a:p>
          <a:p>
            <a:pPr marL="514350" indent="-514350">
              <a:buFont typeface="+mj-lt"/>
              <a:buAutoNum type="arabicPeriod"/>
            </a:pPr>
            <a:r>
              <a:rPr lang="en-US" dirty="0"/>
              <a:t>Supervised algorithms use labeled data</a:t>
            </a:r>
          </a:p>
          <a:p>
            <a:pPr marL="514350" indent="-514350">
              <a:buFont typeface="+mj-lt"/>
              <a:buAutoNum type="arabicPeriod"/>
            </a:pPr>
            <a:r>
              <a:rPr lang="en-US" dirty="0"/>
              <a:t>Unsupervised algorithms make sense of the data without labels</a:t>
            </a:r>
            <a:endParaRPr lang="en-IN" dirty="0"/>
          </a:p>
        </p:txBody>
      </p:sp>
      <p:pic>
        <p:nvPicPr>
          <p:cNvPr id="5" name="Picture 4">
            <a:extLst>
              <a:ext uri="{FF2B5EF4-FFF2-40B4-BE49-F238E27FC236}">
                <a16:creationId xmlns:a16="http://schemas.microsoft.com/office/drawing/2014/main" id="{914BB414-5F3B-4F7A-9D77-2A2277768B61}"/>
              </a:ext>
            </a:extLst>
          </p:cNvPr>
          <p:cNvPicPr>
            <a:picLocks noChangeAspect="1"/>
          </p:cNvPicPr>
          <p:nvPr/>
        </p:nvPicPr>
        <p:blipFill>
          <a:blip r:embed="rId2"/>
          <a:stretch>
            <a:fillRect/>
          </a:stretch>
        </p:blipFill>
        <p:spPr>
          <a:xfrm>
            <a:off x="6657318" y="1825625"/>
            <a:ext cx="4849710" cy="3461992"/>
          </a:xfrm>
          <a:prstGeom prst="rect">
            <a:avLst/>
          </a:prstGeom>
        </p:spPr>
      </p:pic>
    </p:spTree>
    <p:extLst>
      <p:ext uri="{BB962C8B-B14F-4D97-AF65-F5344CB8AC3E}">
        <p14:creationId xmlns:p14="http://schemas.microsoft.com/office/powerpoint/2010/main" val="2109687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6FF6-E98D-4FF0-998A-DE81E91DE92A}"/>
              </a:ext>
            </a:extLst>
          </p:cNvPr>
          <p:cNvSpPr>
            <a:spLocks noGrp="1"/>
          </p:cNvSpPr>
          <p:nvPr>
            <p:ph type="title"/>
          </p:nvPr>
        </p:nvSpPr>
        <p:spPr/>
        <p:txBody>
          <a:bodyPr/>
          <a:lstStyle/>
          <a:p>
            <a:r>
              <a:rPr lang="en-IN" dirty="0" err="1"/>
              <a:t>MLlib</a:t>
            </a:r>
            <a:r>
              <a:rPr lang="en-IN" dirty="0"/>
              <a:t> Techniques</a:t>
            </a:r>
          </a:p>
        </p:txBody>
      </p:sp>
      <p:sp>
        <p:nvSpPr>
          <p:cNvPr id="3" name="Content Placeholder 2">
            <a:extLst>
              <a:ext uri="{FF2B5EF4-FFF2-40B4-BE49-F238E27FC236}">
                <a16:creationId xmlns:a16="http://schemas.microsoft.com/office/drawing/2014/main" id="{B3AFD56F-1253-47B3-B52C-05CEFCE901BA}"/>
              </a:ext>
            </a:extLst>
          </p:cNvPr>
          <p:cNvSpPr>
            <a:spLocks noGrp="1"/>
          </p:cNvSpPr>
          <p:nvPr>
            <p:ph idx="1"/>
          </p:nvPr>
        </p:nvSpPr>
        <p:spPr>
          <a:xfrm>
            <a:off x="838200" y="1825625"/>
            <a:ext cx="6530009" cy="4351338"/>
          </a:xfrm>
        </p:spPr>
        <p:txBody>
          <a:bodyPr/>
          <a:lstStyle/>
          <a:p>
            <a:r>
              <a:rPr lang="en-US" dirty="0"/>
              <a:t>Three common categories of techniques:</a:t>
            </a:r>
          </a:p>
          <a:p>
            <a:pPr marL="514350" indent="-514350">
              <a:buFont typeface="+mj-lt"/>
              <a:buAutoNum type="arabicPeriod"/>
            </a:pPr>
            <a:r>
              <a:rPr lang="en-US" dirty="0"/>
              <a:t>Classification</a:t>
            </a:r>
          </a:p>
          <a:p>
            <a:pPr marL="514350" indent="-514350">
              <a:buFont typeface="+mj-lt"/>
              <a:buAutoNum type="arabicPeriod"/>
            </a:pPr>
            <a:r>
              <a:rPr lang="en-US" dirty="0"/>
              <a:t>Clustering</a:t>
            </a:r>
          </a:p>
          <a:p>
            <a:pPr marL="514350" indent="-514350">
              <a:buFont typeface="+mj-lt"/>
              <a:buAutoNum type="arabicPeriod"/>
            </a:pPr>
            <a:r>
              <a:rPr lang="en-US" dirty="0"/>
              <a:t>Collaborative Filtering</a:t>
            </a:r>
            <a:endParaRPr lang="en-IN" dirty="0"/>
          </a:p>
        </p:txBody>
      </p:sp>
      <p:pic>
        <p:nvPicPr>
          <p:cNvPr id="5" name="Picture 4">
            <a:extLst>
              <a:ext uri="{FF2B5EF4-FFF2-40B4-BE49-F238E27FC236}">
                <a16:creationId xmlns:a16="http://schemas.microsoft.com/office/drawing/2014/main" id="{D3F18501-BC8A-4E37-85D8-332D494221DF}"/>
              </a:ext>
            </a:extLst>
          </p:cNvPr>
          <p:cNvPicPr>
            <a:picLocks noChangeAspect="1"/>
          </p:cNvPicPr>
          <p:nvPr/>
        </p:nvPicPr>
        <p:blipFill>
          <a:blip r:embed="rId2"/>
          <a:stretch>
            <a:fillRect/>
          </a:stretch>
        </p:blipFill>
        <p:spPr>
          <a:xfrm>
            <a:off x="7812902" y="1825625"/>
            <a:ext cx="3807392" cy="2352122"/>
          </a:xfrm>
          <a:prstGeom prst="rect">
            <a:avLst/>
          </a:prstGeom>
        </p:spPr>
      </p:pic>
    </p:spTree>
    <p:extLst>
      <p:ext uri="{BB962C8B-B14F-4D97-AF65-F5344CB8AC3E}">
        <p14:creationId xmlns:p14="http://schemas.microsoft.com/office/powerpoint/2010/main" val="670580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6FF6-E98D-4FF0-998A-DE81E91DE92A}"/>
              </a:ext>
            </a:extLst>
          </p:cNvPr>
          <p:cNvSpPr>
            <a:spLocks noGrp="1"/>
          </p:cNvSpPr>
          <p:nvPr>
            <p:ph type="title"/>
          </p:nvPr>
        </p:nvSpPr>
        <p:spPr/>
        <p:txBody>
          <a:bodyPr/>
          <a:lstStyle/>
          <a:p>
            <a:r>
              <a:rPr lang="en-IN" dirty="0" err="1"/>
              <a:t>Mllib</a:t>
            </a:r>
            <a:r>
              <a:rPr lang="en-IN" dirty="0"/>
              <a:t> - Techniques</a:t>
            </a:r>
          </a:p>
        </p:txBody>
      </p:sp>
      <p:sp>
        <p:nvSpPr>
          <p:cNvPr id="3" name="Content Placeholder 2">
            <a:extLst>
              <a:ext uri="{FF2B5EF4-FFF2-40B4-BE49-F238E27FC236}">
                <a16:creationId xmlns:a16="http://schemas.microsoft.com/office/drawing/2014/main" id="{B3AFD56F-1253-47B3-B52C-05CEFCE901BA}"/>
              </a:ext>
            </a:extLst>
          </p:cNvPr>
          <p:cNvSpPr>
            <a:spLocks noGrp="1"/>
          </p:cNvSpPr>
          <p:nvPr>
            <p:ph idx="1"/>
          </p:nvPr>
        </p:nvSpPr>
        <p:spPr>
          <a:xfrm>
            <a:off x="838200" y="1690688"/>
            <a:ext cx="6530009" cy="4486275"/>
          </a:xfrm>
        </p:spPr>
        <p:txBody>
          <a:bodyPr/>
          <a:lstStyle/>
          <a:p>
            <a:r>
              <a:rPr lang="en-US" dirty="0"/>
              <a:t>Classification: It is family of supervised machine learning algorithms that designate input as belonging to one of several pre-defined classes</a:t>
            </a:r>
            <a:endParaRPr lang="en-IN" dirty="0"/>
          </a:p>
          <a:p>
            <a:pPr lvl="1"/>
            <a:r>
              <a:rPr lang="en-IN" dirty="0"/>
              <a:t>Some common use cases for classification      include: Credit Card fraud detection</a:t>
            </a:r>
            <a:r>
              <a:rPr lang="en-US" dirty="0"/>
              <a:t>, Email spam detection</a:t>
            </a:r>
          </a:p>
          <a:p>
            <a:r>
              <a:rPr lang="en-US" dirty="0"/>
              <a:t>Clustering: In clustering, an algorithm groups objects into categories by analyzing similarities between input examples</a:t>
            </a:r>
            <a:endParaRPr lang="en-IN" dirty="0"/>
          </a:p>
        </p:txBody>
      </p:sp>
      <p:pic>
        <p:nvPicPr>
          <p:cNvPr id="6" name="Picture 5">
            <a:extLst>
              <a:ext uri="{FF2B5EF4-FFF2-40B4-BE49-F238E27FC236}">
                <a16:creationId xmlns:a16="http://schemas.microsoft.com/office/drawing/2014/main" id="{FBEDE319-94F3-45F5-B582-096960C18E7D}"/>
              </a:ext>
            </a:extLst>
          </p:cNvPr>
          <p:cNvPicPr>
            <a:picLocks noChangeAspect="1"/>
          </p:cNvPicPr>
          <p:nvPr/>
        </p:nvPicPr>
        <p:blipFill>
          <a:blip r:embed="rId2"/>
          <a:stretch>
            <a:fillRect/>
          </a:stretch>
        </p:blipFill>
        <p:spPr>
          <a:xfrm>
            <a:off x="7725602" y="1690688"/>
            <a:ext cx="4368559" cy="4486275"/>
          </a:xfrm>
          <a:prstGeom prst="rect">
            <a:avLst/>
          </a:prstGeom>
        </p:spPr>
      </p:pic>
    </p:spTree>
    <p:extLst>
      <p:ext uri="{BB962C8B-B14F-4D97-AF65-F5344CB8AC3E}">
        <p14:creationId xmlns:p14="http://schemas.microsoft.com/office/powerpoint/2010/main" val="295273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6FF6-E98D-4FF0-998A-DE81E91DE92A}"/>
              </a:ext>
            </a:extLst>
          </p:cNvPr>
          <p:cNvSpPr>
            <a:spLocks noGrp="1"/>
          </p:cNvSpPr>
          <p:nvPr>
            <p:ph type="title"/>
          </p:nvPr>
        </p:nvSpPr>
        <p:spPr/>
        <p:txBody>
          <a:bodyPr/>
          <a:lstStyle/>
          <a:p>
            <a:r>
              <a:rPr lang="en-IN" dirty="0" err="1"/>
              <a:t>Mllib</a:t>
            </a:r>
            <a:r>
              <a:rPr lang="en-IN" dirty="0"/>
              <a:t> - Techniques</a:t>
            </a:r>
          </a:p>
        </p:txBody>
      </p:sp>
      <p:sp>
        <p:nvSpPr>
          <p:cNvPr id="3" name="Content Placeholder 2">
            <a:extLst>
              <a:ext uri="{FF2B5EF4-FFF2-40B4-BE49-F238E27FC236}">
                <a16:creationId xmlns:a16="http://schemas.microsoft.com/office/drawing/2014/main" id="{B3AFD56F-1253-47B3-B52C-05CEFCE901BA}"/>
              </a:ext>
            </a:extLst>
          </p:cNvPr>
          <p:cNvSpPr>
            <a:spLocks noGrp="1"/>
          </p:cNvSpPr>
          <p:nvPr>
            <p:ph idx="1"/>
          </p:nvPr>
        </p:nvSpPr>
        <p:spPr>
          <a:xfrm>
            <a:off x="838200" y="1825625"/>
            <a:ext cx="9790043" cy="2229540"/>
          </a:xfrm>
        </p:spPr>
        <p:txBody>
          <a:bodyPr/>
          <a:lstStyle/>
          <a:p>
            <a:r>
              <a:rPr lang="en-US" dirty="0"/>
              <a:t>Collaborative Filtering: These algorithms recommend items(filtering) based on preference information from many users(collaborative)</a:t>
            </a:r>
            <a:endParaRPr lang="en-IN" dirty="0"/>
          </a:p>
        </p:txBody>
      </p:sp>
      <p:pic>
        <p:nvPicPr>
          <p:cNvPr id="5" name="Picture 4">
            <a:extLst>
              <a:ext uri="{FF2B5EF4-FFF2-40B4-BE49-F238E27FC236}">
                <a16:creationId xmlns:a16="http://schemas.microsoft.com/office/drawing/2014/main" id="{9C8C22DF-1017-4004-82C7-5A239CF68CB4}"/>
              </a:ext>
            </a:extLst>
          </p:cNvPr>
          <p:cNvPicPr>
            <a:picLocks noChangeAspect="1"/>
          </p:cNvPicPr>
          <p:nvPr/>
        </p:nvPicPr>
        <p:blipFill>
          <a:blip r:embed="rId2"/>
          <a:stretch>
            <a:fillRect/>
          </a:stretch>
        </p:blipFill>
        <p:spPr>
          <a:xfrm flipV="1">
            <a:off x="4631013" y="4163634"/>
            <a:ext cx="6434552" cy="2332354"/>
          </a:xfrm>
          <a:prstGeom prst="rect">
            <a:avLst/>
          </a:prstGeom>
        </p:spPr>
      </p:pic>
    </p:spTree>
    <p:extLst>
      <p:ext uri="{BB962C8B-B14F-4D97-AF65-F5344CB8AC3E}">
        <p14:creationId xmlns:p14="http://schemas.microsoft.com/office/powerpoint/2010/main" val="2210310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3B11-1032-4009-A79E-04E79F454918}"/>
              </a:ext>
            </a:extLst>
          </p:cNvPr>
          <p:cNvSpPr>
            <a:spLocks noGrp="1"/>
          </p:cNvSpPr>
          <p:nvPr>
            <p:ph type="title"/>
          </p:nvPr>
        </p:nvSpPr>
        <p:spPr>
          <a:xfrm>
            <a:off x="838200" y="225241"/>
            <a:ext cx="10515600" cy="1325563"/>
          </a:xfrm>
        </p:spPr>
        <p:txBody>
          <a:bodyPr/>
          <a:lstStyle/>
          <a:p>
            <a:r>
              <a:rPr lang="en-IN" dirty="0"/>
              <a:t>Use cases of Real Time Analytics</a:t>
            </a:r>
          </a:p>
        </p:txBody>
      </p:sp>
      <p:pic>
        <p:nvPicPr>
          <p:cNvPr id="5" name="Content Placeholder 4">
            <a:extLst>
              <a:ext uri="{FF2B5EF4-FFF2-40B4-BE49-F238E27FC236}">
                <a16:creationId xmlns:a16="http://schemas.microsoft.com/office/drawing/2014/main" id="{3FE26018-8845-40F5-9F12-09D82A59F5F0}"/>
              </a:ext>
            </a:extLst>
          </p:cNvPr>
          <p:cNvPicPr>
            <a:picLocks noGrp="1" noChangeAspect="1"/>
          </p:cNvPicPr>
          <p:nvPr>
            <p:ph idx="1"/>
          </p:nvPr>
        </p:nvPicPr>
        <p:blipFill>
          <a:blip r:embed="rId2"/>
          <a:stretch>
            <a:fillRect/>
          </a:stretch>
        </p:blipFill>
        <p:spPr>
          <a:xfrm>
            <a:off x="838200" y="1514087"/>
            <a:ext cx="10515599" cy="5118672"/>
          </a:xfrm>
        </p:spPr>
      </p:pic>
    </p:spTree>
    <p:extLst>
      <p:ext uri="{BB962C8B-B14F-4D97-AF65-F5344CB8AC3E}">
        <p14:creationId xmlns:p14="http://schemas.microsoft.com/office/powerpoint/2010/main" val="3601810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8BAD-207D-41BC-B2B5-CC13923F1D43}"/>
              </a:ext>
            </a:extLst>
          </p:cNvPr>
          <p:cNvSpPr>
            <a:spLocks noGrp="1"/>
          </p:cNvSpPr>
          <p:nvPr>
            <p:ph type="ctrTitle"/>
          </p:nvPr>
        </p:nvSpPr>
        <p:spPr/>
        <p:txBody>
          <a:bodyPr/>
          <a:lstStyle/>
          <a:p>
            <a:r>
              <a:rPr lang="en-IN" dirty="0" err="1"/>
              <a:t>GraphX</a:t>
            </a:r>
            <a:endParaRPr lang="en-IN" dirty="0"/>
          </a:p>
        </p:txBody>
      </p:sp>
      <p:sp>
        <p:nvSpPr>
          <p:cNvPr id="3" name="Subtitle 2">
            <a:extLst>
              <a:ext uri="{FF2B5EF4-FFF2-40B4-BE49-F238E27FC236}">
                <a16:creationId xmlns:a16="http://schemas.microsoft.com/office/drawing/2014/main" id="{A99AC8F8-9495-48DF-9E3F-63D4C5A4219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4745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AB29-BAE5-4E0C-8EB8-A3034486C002}"/>
              </a:ext>
            </a:extLst>
          </p:cNvPr>
          <p:cNvSpPr>
            <a:spLocks noGrp="1"/>
          </p:cNvSpPr>
          <p:nvPr>
            <p:ph type="title"/>
          </p:nvPr>
        </p:nvSpPr>
        <p:spPr/>
        <p:txBody>
          <a:bodyPr/>
          <a:lstStyle/>
          <a:p>
            <a:r>
              <a:rPr lang="en-IN" dirty="0" err="1"/>
              <a:t>GraphX</a:t>
            </a:r>
            <a:endParaRPr lang="en-IN" dirty="0"/>
          </a:p>
        </p:txBody>
      </p:sp>
      <p:sp>
        <p:nvSpPr>
          <p:cNvPr id="3" name="Content Placeholder 2">
            <a:extLst>
              <a:ext uri="{FF2B5EF4-FFF2-40B4-BE49-F238E27FC236}">
                <a16:creationId xmlns:a16="http://schemas.microsoft.com/office/drawing/2014/main" id="{865898FE-64BB-4307-8D96-D4C9B55CBA1A}"/>
              </a:ext>
            </a:extLst>
          </p:cNvPr>
          <p:cNvSpPr>
            <a:spLocks noGrp="1"/>
          </p:cNvSpPr>
          <p:nvPr>
            <p:ph idx="1"/>
          </p:nvPr>
        </p:nvSpPr>
        <p:spPr>
          <a:xfrm>
            <a:off x="838200" y="1825625"/>
            <a:ext cx="7205870" cy="4351338"/>
          </a:xfrm>
        </p:spPr>
        <p:txBody>
          <a:bodyPr/>
          <a:lstStyle/>
          <a:p>
            <a:pPr algn="just"/>
            <a:r>
              <a:rPr lang="en-US" dirty="0"/>
              <a:t>A graph is a mathematical structure used to model relations between objects. A graph is made up of vertices and edges that connect them. The vertices are the objects and the edges are the relationships between </a:t>
            </a:r>
            <a:r>
              <a:rPr lang="en-US"/>
              <a:t>them.</a:t>
            </a:r>
          </a:p>
          <a:p>
            <a:pPr algn="just"/>
            <a:endParaRPr lang="en-US" dirty="0"/>
          </a:p>
          <a:p>
            <a:pPr algn="just"/>
            <a:r>
              <a:rPr lang="en-US" dirty="0"/>
              <a:t>A directed graph is a graph where the edges have a direction associated with them. E.g. User Bob follows Carol on Facebook.</a:t>
            </a:r>
            <a:endParaRPr lang="en-IN" dirty="0"/>
          </a:p>
        </p:txBody>
      </p:sp>
      <p:pic>
        <p:nvPicPr>
          <p:cNvPr id="5" name="Picture 4">
            <a:extLst>
              <a:ext uri="{FF2B5EF4-FFF2-40B4-BE49-F238E27FC236}">
                <a16:creationId xmlns:a16="http://schemas.microsoft.com/office/drawing/2014/main" id="{2F2D0173-5E8D-4824-8C49-D879C5C2671B}"/>
              </a:ext>
            </a:extLst>
          </p:cNvPr>
          <p:cNvPicPr>
            <a:picLocks noChangeAspect="1"/>
          </p:cNvPicPr>
          <p:nvPr/>
        </p:nvPicPr>
        <p:blipFill>
          <a:blip r:embed="rId2"/>
          <a:stretch>
            <a:fillRect/>
          </a:stretch>
        </p:blipFill>
        <p:spPr>
          <a:xfrm>
            <a:off x="8633708" y="1969604"/>
            <a:ext cx="2720092" cy="1833770"/>
          </a:xfrm>
          <a:prstGeom prst="rect">
            <a:avLst/>
          </a:prstGeom>
        </p:spPr>
      </p:pic>
      <p:pic>
        <p:nvPicPr>
          <p:cNvPr id="7" name="Picture 6">
            <a:extLst>
              <a:ext uri="{FF2B5EF4-FFF2-40B4-BE49-F238E27FC236}">
                <a16:creationId xmlns:a16="http://schemas.microsoft.com/office/drawing/2014/main" id="{1CC86778-F6F4-4271-B750-5000B0361304}"/>
              </a:ext>
            </a:extLst>
          </p:cNvPr>
          <p:cNvPicPr>
            <a:picLocks noChangeAspect="1"/>
          </p:cNvPicPr>
          <p:nvPr/>
        </p:nvPicPr>
        <p:blipFill>
          <a:blip r:embed="rId3"/>
          <a:stretch>
            <a:fillRect/>
          </a:stretch>
        </p:blipFill>
        <p:spPr>
          <a:xfrm>
            <a:off x="8633708" y="4282315"/>
            <a:ext cx="2677629" cy="1833770"/>
          </a:xfrm>
          <a:prstGeom prst="rect">
            <a:avLst/>
          </a:prstGeom>
        </p:spPr>
      </p:pic>
    </p:spTree>
    <p:extLst>
      <p:ext uri="{BB962C8B-B14F-4D97-AF65-F5344CB8AC3E}">
        <p14:creationId xmlns:p14="http://schemas.microsoft.com/office/powerpoint/2010/main" val="522464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F8BD-EE7A-4BEF-8889-B48CBDA3D4A1}"/>
              </a:ext>
            </a:extLst>
          </p:cNvPr>
          <p:cNvSpPr>
            <a:spLocks noGrp="1"/>
          </p:cNvSpPr>
          <p:nvPr>
            <p:ph type="title"/>
          </p:nvPr>
        </p:nvSpPr>
        <p:spPr/>
        <p:txBody>
          <a:bodyPr/>
          <a:lstStyle/>
          <a:p>
            <a:r>
              <a:rPr lang="en-IN" dirty="0" err="1"/>
              <a:t>GraphX</a:t>
            </a:r>
            <a:r>
              <a:rPr lang="en-IN" dirty="0"/>
              <a:t> Use Cases</a:t>
            </a:r>
          </a:p>
        </p:txBody>
      </p:sp>
      <p:pic>
        <p:nvPicPr>
          <p:cNvPr id="5" name="Content Placeholder 4">
            <a:extLst>
              <a:ext uri="{FF2B5EF4-FFF2-40B4-BE49-F238E27FC236}">
                <a16:creationId xmlns:a16="http://schemas.microsoft.com/office/drawing/2014/main" id="{31D0E65C-BBB9-4571-96A9-42D9D875A658}"/>
              </a:ext>
            </a:extLst>
          </p:cNvPr>
          <p:cNvPicPr>
            <a:picLocks noGrp="1" noChangeAspect="1"/>
          </p:cNvPicPr>
          <p:nvPr>
            <p:ph idx="1"/>
          </p:nvPr>
        </p:nvPicPr>
        <p:blipFill>
          <a:blip r:embed="rId2"/>
          <a:stretch>
            <a:fillRect/>
          </a:stretch>
        </p:blipFill>
        <p:spPr>
          <a:xfrm>
            <a:off x="838200" y="1701398"/>
            <a:ext cx="10591840" cy="4633141"/>
          </a:xfrm>
        </p:spPr>
      </p:pic>
    </p:spTree>
    <p:extLst>
      <p:ext uri="{BB962C8B-B14F-4D97-AF65-F5344CB8AC3E}">
        <p14:creationId xmlns:p14="http://schemas.microsoft.com/office/powerpoint/2010/main" val="1237624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3457-8B9D-4E4F-9322-E25F5B83207D}"/>
              </a:ext>
            </a:extLst>
          </p:cNvPr>
          <p:cNvSpPr>
            <a:spLocks noGrp="1"/>
          </p:cNvSpPr>
          <p:nvPr>
            <p:ph type="ctrTitle"/>
          </p:nvPr>
        </p:nvSpPr>
        <p:spPr/>
        <p:txBody>
          <a:bodyPr/>
          <a:lstStyle/>
          <a:p>
            <a:r>
              <a:rPr lang="en-IN" dirty="0"/>
              <a:t>Use Case: </a:t>
            </a:r>
            <a:r>
              <a:rPr lang="en-IN" dirty="0" err="1"/>
              <a:t>Earthquack</a:t>
            </a:r>
            <a:r>
              <a:rPr lang="en-IN" dirty="0"/>
              <a:t> Detection using Spark</a:t>
            </a:r>
          </a:p>
        </p:txBody>
      </p:sp>
      <p:sp>
        <p:nvSpPr>
          <p:cNvPr id="3" name="Subtitle 2">
            <a:extLst>
              <a:ext uri="{FF2B5EF4-FFF2-40B4-BE49-F238E27FC236}">
                <a16:creationId xmlns:a16="http://schemas.microsoft.com/office/drawing/2014/main" id="{BB5B8195-E99B-4C29-9011-77DBC679F3F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75187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CE7E-0861-4CBE-90DA-916E42A00741}"/>
              </a:ext>
            </a:extLst>
          </p:cNvPr>
          <p:cNvSpPr>
            <a:spLocks noGrp="1"/>
          </p:cNvSpPr>
          <p:nvPr>
            <p:ph type="title"/>
          </p:nvPr>
        </p:nvSpPr>
        <p:spPr/>
        <p:txBody>
          <a:bodyPr/>
          <a:lstStyle/>
          <a:p>
            <a:r>
              <a:rPr lang="en-IN" dirty="0"/>
              <a:t>Why Spark became popular?</a:t>
            </a:r>
          </a:p>
        </p:txBody>
      </p:sp>
      <p:pic>
        <p:nvPicPr>
          <p:cNvPr id="5" name="Content Placeholder 4">
            <a:extLst>
              <a:ext uri="{FF2B5EF4-FFF2-40B4-BE49-F238E27FC236}">
                <a16:creationId xmlns:a16="http://schemas.microsoft.com/office/drawing/2014/main" id="{98E3A63B-3AFB-4F80-9CE0-9A03A2AEC5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42143"/>
            <a:ext cx="10161104" cy="5023699"/>
          </a:xfrm>
        </p:spPr>
      </p:pic>
    </p:spTree>
    <p:extLst>
      <p:ext uri="{BB962C8B-B14F-4D97-AF65-F5344CB8AC3E}">
        <p14:creationId xmlns:p14="http://schemas.microsoft.com/office/powerpoint/2010/main" val="300213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A9B1-1DAC-413C-8FBE-D137E73C3EC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A6237CA-6F89-41F4-BE19-2F5021B75E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647" y="198783"/>
            <a:ext cx="7284613" cy="6517812"/>
          </a:xfrm>
        </p:spPr>
      </p:pic>
    </p:spTree>
    <p:extLst>
      <p:ext uri="{BB962C8B-B14F-4D97-AF65-F5344CB8AC3E}">
        <p14:creationId xmlns:p14="http://schemas.microsoft.com/office/powerpoint/2010/main" val="3299201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C2ED38-DAB3-4371-A684-85D4466A2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513" y="103555"/>
            <a:ext cx="8865278" cy="6562287"/>
          </a:xfrm>
          <a:prstGeom prst="rect">
            <a:avLst/>
          </a:prstGeom>
        </p:spPr>
      </p:pic>
    </p:spTree>
    <p:extLst>
      <p:ext uri="{BB962C8B-B14F-4D97-AF65-F5344CB8AC3E}">
        <p14:creationId xmlns:p14="http://schemas.microsoft.com/office/powerpoint/2010/main" val="4085897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1F5A50-22E4-47D1-8143-10953A729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68" y="556591"/>
            <a:ext cx="11911987" cy="5751444"/>
          </a:xfrm>
          <a:prstGeom prst="rect">
            <a:avLst/>
          </a:prstGeom>
        </p:spPr>
      </p:pic>
    </p:spTree>
    <p:extLst>
      <p:ext uri="{BB962C8B-B14F-4D97-AF65-F5344CB8AC3E}">
        <p14:creationId xmlns:p14="http://schemas.microsoft.com/office/powerpoint/2010/main" val="496937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03B9-5AF0-48CF-868E-129F1722B1F5}"/>
              </a:ext>
            </a:extLst>
          </p:cNvPr>
          <p:cNvSpPr>
            <a:spLocks noGrp="1"/>
          </p:cNvSpPr>
          <p:nvPr>
            <p:ph type="title"/>
          </p:nvPr>
        </p:nvSpPr>
        <p:spPr/>
        <p:txBody>
          <a:bodyPr/>
          <a:lstStyle/>
          <a:p>
            <a:r>
              <a:rPr lang="en-IN" dirty="0"/>
              <a:t>Spark Processing in cluster</a:t>
            </a:r>
          </a:p>
        </p:txBody>
      </p:sp>
      <p:sp>
        <p:nvSpPr>
          <p:cNvPr id="3" name="Content Placeholder 2">
            <a:extLst>
              <a:ext uri="{FF2B5EF4-FFF2-40B4-BE49-F238E27FC236}">
                <a16:creationId xmlns:a16="http://schemas.microsoft.com/office/drawing/2014/main" id="{FA23B9A7-A759-45E5-AEB1-25F5070830EE}"/>
              </a:ext>
            </a:extLst>
          </p:cNvPr>
          <p:cNvSpPr>
            <a:spLocks noGrp="1"/>
          </p:cNvSpPr>
          <p:nvPr>
            <p:ph idx="1"/>
          </p:nvPr>
        </p:nvSpPr>
        <p:spPr/>
        <p:txBody>
          <a:bodyPr/>
          <a:lstStyle/>
          <a:p>
            <a:r>
              <a:rPr lang="en-IN" dirty="0"/>
              <a:t>Assume,</a:t>
            </a:r>
          </a:p>
          <a:p>
            <a:pPr lvl="1"/>
            <a:r>
              <a:rPr lang="en-IN" dirty="0"/>
              <a:t>Cluster of five nodes 1,2,3,4,5.</a:t>
            </a:r>
          </a:p>
          <a:p>
            <a:pPr lvl="1"/>
            <a:r>
              <a:rPr lang="en-IN" dirty="0"/>
              <a:t>10 GB file stored on Hadoop. Divided in three parts and available at node 2,3,4 and 5.</a:t>
            </a:r>
          </a:p>
          <a:p>
            <a:pPr lvl="1"/>
            <a:r>
              <a:rPr lang="en-IN" dirty="0"/>
              <a:t>Spark programs asks for 4 executors each of 5 GB memory and 2 cores</a:t>
            </a:r>
          </a:p>
          <a:p>
            <a:pPr lvl="1"/>
            <a:r>
              <a:rPr lang="en-IN" dirty="0"/>
              <a:t>Driver starts at Node 1</a:t>
            </a:r>
          </a:p>
          <a:p>
            <a:pPr lvl="1"/>
            <a:r>
              <a:rPr lang="en-IN" dirty="0"/>
              <a:t>Node 2,3,4,5 selected to run these executors</a:t>
            </a:r>
          </a:p>
          <a:p>
            <a:endParaRPr lang="en-IN" dirty="0"/>
          </a:p>
          <a:p>
            <a:r>
              <a:rPr lang="en-IN" dirty="0"/>
              <a:t>Size of these executors has to be specified in spark program</a:t>
            </a:r>
          </a:p>
        </p:txBody>
      </p:sp>
    </p:spTree>
    <p:extLst>
      <p:ext uri="{BB962C8B-B14F-4D97-AF65-F5344CB8AC3E}">
        <p14:creationId xmlns:p14="http://schemas.microsoft.com/office/powerpoint/2010/main" val="1420467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D661-0BF9-4F2E-B213-746A17C00F4F}"/>
              </a:ext>
            </a:extLst>
          </p:cNvPr>
          <p:cNvSpPr>
            <a:spLocks noGrp="1"/>
          </p:cNvSpPr>
          <p:nvPr>
            <p:ph type="title"/>
          </p:nvPr>
        </p:nvSpPr>
        <p:spPr/>
        <p:txBody>
          <a:bodyPr/>
          <a:lstStyle/>
          <a:p>
            <a:r>
              <a:rPr lang="en-IN" dirty="0"/>
              <a:t>Size of Executor</a:t>
            </a:r>
          </a:p>
        </p:txBody>
      </p:sp>
      <p:sp>
        <p:nvSpPr>
          <p:cNvPr id="3" name="Content Placeholder 2">
            <a:extLst>
              <a:ext uri="{FF2B5EF4-FFF2-40B4-BE49-F238E27FC236}">
                <a16:creationId xmlns:a16="http://schemas.microsoft.com/office/drawing/2014/main" id="{03469E31-05C2-43CF-A29C-43BA2CC83FA8}"/>
              </a:ext>
            </a:extLst>
          </p:cNvPr>
          <p:cNvSpPr>
            <a:spLocks noGrp="1"/>
          </p:cNvSpPr>
          <p:nvPr>
            <p:ph idx="1"/>
          </p:nvPr>
        </p:nvSpPr>
        <p:spPr/>
        <p:txBody>
          <a:bodyPr/>
          <a:lstStyle/>
          <a:p>
            <a:r>
              <a:rPr lang="en-IN" dirty="0"/>
              <a:t>We cannot ask for one executor of 100 GB RAM and 100 cores!</a:t>
            </a:r>
          </a:p>
          <a:p>
            <a:endParaRPr lang="en-IN" dirty="0"/>
          </a:p>
          <a:p>
            <a:r>
              <a:rPr lang="en-IN" dirty="0"/>
              <a:t>Also, asking for one executor of 20 GB RAM and 8 cores is not good. It is similar to executing in single local machine.</a:t>
            </a:r>
          </a:p>
          <a:p>
            <a:endParaRPr lang="en-IN" dirty="0"/>
          </a:p>
          <a:p>
            <a:r>
              <a:rPr lang="en-IN" dirty="0"/>
              <a:t>Appropriate size of executors should be demanded in code. Generally, this decision is taken after discussing with admin. E.g. 4 executors of 5 GB RAM and 2 cores each.</a:t>
            </a:r>
          </a:p>
          <a:p>
            <a:r>
              <a:rPr lang="en-IN" dirty="0"/>
              <a:t>This would increase parallelism.</a:t>
            </a:r>
          </a:p>
        </p:txBody>
      </p:sp>
    </p:spTree>
    <p:extLst>
      <p:ext uri="{BB962C8B-B14F-4D97-AF65-F5344CB8AC3E}">
        <p14:creationId xmlns:p14="http://schemas.microsoft.com/office/powerpoint/2010/main" val="1579166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99F71-B120-4685-B3FA-EA36A74CDCB7}"/>
              </a:ext>
            </a:extLst>
          </p:cNvPr>
          <p:cNvSpPr>
            <a:spLocks noGrp="1"/>
          </p:cNvSpPr>
          <p:nvPr>
            <p:ph type="title"/>
          </p:nvPr>
        </p:nvSpPr>
        <p:spPr/>
        <p:txBody>
          <a:bodyPr/>
          <a:lstStyle/>
          <a:p>
            <a:r>
              <a:rPr lang="en-IN" dirty="0"/>
              <a:t>Why Spark when Hadoop is already there?</a:t>
            </a:r>
          </a:p>
        </p:txBody>
      </p:sp>
      <p:sp>
        <p:nvSpPr>
          <p:cNvPr id="3" name="Text Placeholder 2">
            <a:extLst>
              <a:ext uri="{FF2B5EF4-FFF2-40B4-BE49-F238E27FC236}">
                <a16:creationId xmlns:a16="http://schemas.microsoft.com/office/drawing/2014/main" id="{C4080034-FA72-4EAB-A520-B1BBE1D3FBC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0037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6401-EC7F-4C66-A7ED-58AE0A98689E}"/>
              </a:ext>
            </a:extLst>
          </p:cNvPr>
          <p:cNvSpPr>
            <a:spLocks noGrp="1"/>
          </p:cNvSpPr>
          <p:nvPr>
            <p:ph type="title"/>
          </p:nvPr>
        </p:nvSpPr>
        <p:spPr>
          <a:xfrm>
            <a:off x="1113182" y="198437"/>
            <a:ext cx="4654827" cy="1325563"/>
          </a:xfrm>
        </p:spPr>
        <p:txBody>
          <a:bodyPr/>
          <a:lstStyle/>
          <a:p>
            <a:r>
              <a:rPr lang="en-IN" dirty="0"/>
              <a:t>MapReduce</a:t>
            </a:r>
          </a:p>
        </p:txBody>
      </p:sp>
      <p:sp>
        <p:nvSpPr>
          <p:cNvPr id="3" name="Content Placeholder 2">
            <a:extLst>
              <a:ext uri="{FF2B5EF4-FFF2-40B4-BE49-F238E27FC236}">
                <a16:creationId xmlns:a16="http://schemas.microsoft.com/office/drawing/2014/main" id="{DA30F58D-C41A-4923-B5EA-6C3D494288BE}"/>
              </a:ext>
            </a:extLst>
          </p:cNvPr>
          <p:cNvSpPr>
            <a:spLocks noGrp="1"/>
          </p:cNvSpPr>
          <p:nvPr>
            <p:ph idx="1"/>
          </p:nvPr>
        </p:nvSpPr>
        <p:spPr>
          <a:xfrm>
            <a:off x="838200" y="1524000"/>
            <a:ext cx="5257800" cy="4652963"/>
          </a:xfrm>
        </p:spPr>
        <p:txBody>
          <a:bodyPr>
            <a:normAutofit/>
          </a:bodyPr>
          <a:lstStyle/>
          <a:p>
            <a:r>
              <a:rPr lang="en-IN" dirty="0"/>
              <a:t>Mappers are always launched on nodes where data is available</a:t>
            </a:r>
          </a:p>
          <a:p>
            <a:r>
              <a:rPr lang="en-IN" dirty="0"/>
              <a:t>No. of mappers = no. of blocks</a:t>
            </a:r>
          </a:p>
          <a:p>
            <a:endParaRPr lang="en-IN" dirty="0"/>
          </a:p>
        </p:txBody>
      </p:sp>
      <p:sp>
        <p:nvSpPr>
          <p:cNvPr id="4" name="Content Placeholder 2">
            <a:extLst>
              <a:ext uri="{FF2B5EF4-FFF2-40B4-BE49-F238E27FC236}">
                <a16:creationId xmlns:a16="http://schemas.microsoft.com/office/drawing/2014/main" id="{D805FB79-4F45-4C7C-9D45-6B0758A64BFF}"/>
              </a:ext>
            </a:extLst>
          </p:cNvPr>
          <p:cNvSpPr txBox="1">
            <a:spLocks/>
          </p:cNvSpPr>
          <p:nvPr/>
        </p:nvSpPr>
        <p:spPr>
          <a:xfrm>
            <a:off x="6423991" y="1524000"/>
            <a:ext cx="5257800" cy="4652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t>When executors are launched, there is no guarantee that they will be launched on same machines where data is available as YARN does not know anything about data locality.</a:t>
            </a:r>
          </a:p>
          <a:p>
            <a:pPr algn="just"/>
            <a:r>
              <a:rPr lang="en-IN" dirty="0"/>
              <a:t>Executors might be launched on same machines or different machines, so initially it might take some time to fetch data in memory, but even then it would be faster than MapReduce.</a:t>
            </a:r>
          </a:p>
          <a:p>
            <a:pPr algn="just"/>
            <a:r>
              <a:rPr lang="en-IN" dirty="0"/>
              <a:t>Number of executors and its size has to be decided while writing spark program.</a:t>
            </a:r>
          </a:p>
          <a:p>
            <a:endParaRPr lang="en-IN" dirty="0"/>
          </a:p>
        </p:txBody>
      </p:sp>
      <p:sp>
        <p:nvSpPr>
          <p:cNvPr id="5" name="Title 1">
            <a:extLst>
              <a:ext uri="{FF2B5EF4-FFF2-40B4-BE49-F238E27FC236}">
                <a16:creationId xmlns:a16="http://schemas.microsoft.com/office/drawing/2014/main" id="{4F6AD106-2AB6-41A7-9D6D-230E08CCEF65}"/>
              </a:ext>
            </a:extLst>
          </p:cNvPr>
          <p:cNvSpPr txBox="1">
            <a:spLocks/>
          </p:cNvSpPr>
          <p:nvPr/>
        </p:nvSpPr>
        <p:spPr>
          <a:xfrm>
            <a:off x="6592956" y="18255"/>
            <a:ext cx="46548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Spark</a:t>
            </a:r>
          </a:p>
        </p:txBody>
      </p:sp>
    </p:spTree>
    <p:extLst>
      <p:ext uri="{BB962C8B-B14F-4D97-AF65-F5344CB8AC3E}">
        <p14:creationId xmlns:p14="http://schemas.microsoft.com/office/powerpoint/2010/main" val="1324770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6401-EC7F-4C66-A7ED-58AE0A98689E}"/>
              </a:ext>
            </a:extLst>
          </p:cNvPr>
          <p:cNvSpPr>
            <a:spLocks noGrp="1"/>
          </p:cNvSpPr>
          <p:nvPr>
            <p:ph type="title"/>
          </p:nvPr>
        </p:nvSpPr>
        <p:spPr>
          <a:xfrm>
            <a:off x="1113182" y="198437"/>
            <a:ext cx="4654827" cy="1325563"/>
          </a:xfrm>
        </p:spPr>
        <p:txBody>
          <a:bodyPr/>
          <a:lstStyle/>
          <a:p>
            <a:r>
              <a:rPr lang="en-IN" dirty="0"/>
              <a:t>MapReduce Block</a:t>
            </a:r>
          </a:p>
        </p:txBody>
      </p:sp>
      <p:sp>
        <p:nvSpPr>
          <p:cNvPr id="3" name="Content Placeholder 2">
            <a:extLst>
              <a:ext uri="{FF2B5EF4-FFF2-40B4-BE49-F238E27FC236}">
                <a16:creationId xmlns:a16="http://schemas.microsoft.com/office/drawing/2014/main" id="{DA30F58D-C41A-4923-B5EA-6C3D494288BE}"/>
              </a:ext>
            </a:extLst>
          </p:cNvPr>
          <p:cNvSpPr>
            <a:spLocks noGrp="1"/>
          </p:cNvSpPr>
          <p:nvPr>
            <p:ph idx="1"/>
          </p:nvPr>
        </p:nvSpPr>
        <p:spPr>
          <a:xfrm>
            <a:off x="838200" y="1524000"/>
            <a:ext cx="5257800" cy="4652963"/>
          </a:xfrm>
        </p:spPr>
        <p:txBody>
          <a:bodyPr>
            <a:normAutofit/>
          </a:bodyPr>
          <a:lstStyle/>
          <a:p>
            <a:r>
              <a:rPr lang="en-IN" dirty="0"/>
              <a:t>One or more blocks will be processed by mappers.</a:t>
            </a:r>
          </a:p>
          <a:p>
            <a:r>
              <a:rPr lang="en-IN" dirty="0"/>
              <a:t>Size of each block is 128 MB.</a:t>
            </a:r>
          </a:p>
          <a:p>
            <a:r>
              <a:rPr lang="en-IN" dirty="0"/>
              <a:t>Blocks are stored on disk.</a:t>
            </a:r>
          </a:p>
        </p:txBody>
      </p:sp>
      <p:sp>
        <p:nvSpPr>
          <p:cNvPr id="4" name="Content Placeholder 2">
            <a:extLst>
              <a:ext uri="{FF2B5EF4-FFF2-40B4-BE49-F238E27FC236}">
                <a16:creationId xmlns:a16="http://schemas.microsoft.com/office/drawing/2014/main" id="{D805FB79-4F45-4C7C-9D45-6B0758A64BFF}"/>
              </a:ext>
            </a:extLst>
          </p:cNvPr>
          <p:cNvSpPr txBox="1">
            <a:spLocks/>
          </p:cNvSpPr>
          <p:nvPr/>
        </p:nvSpPr>
        <p:spPr>
          <a:xfrm>
            <a:off x="6423991" y="1524000"/>
            <a:ext cx="5257800" cy="46529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t>One or more partitions will be processed by executors.</a:t>
            </a:r>
          </a:p>
          <a:p>
            <a:pPr algn="just"/>
            <a:r>
              <a:rPr lang="en-IN" dirty="0"/>
              <a:t>Each block becomes one partition in spark.</a:t>
            </a:r>
          </a:p>
          <a:p>
            <a:pPr algn="just"/>
            <a:r>
              <a:rPr lang="en-IN" dirty="0"/>
              <a:t>While using other data storage, data has to be divided into partitions first. Normally, spark tries to set the number of partitions automatically based on cluster.</a:t>
            </a:r>
          </a:p>
          <a:p>
            <a:pPr algn="just"/>
            <a:r>
              <a:rPr lang="en-IN" dirty="0"/>
              <a:t>More partitions results in more parallelism.</a:t>
            </a:r>
          </a:p>
          <a:p>
            <a:pPr algn="just"/>
            <a:r>
              <a:rPr lang="en-IN" dirty="0"/>
              <a:t>Partitions are stored in RAM</a:t>
            </a:r>
          </a:p>
        </p:txBody>
      </p:sp>
      <p:sp>
        <p:nvSpPr>
          <p:cNvPr id="5" name="Title 1">
            <a:extLst>
              <a:ext uri="{FF2B5EF4-FFF2-40B4-BE49-F238E27FC236}">
                <a16:creationId xmlns:a16="http://schemas.microsoft.com/office/drawing/2014/main" id="{4F6AD106-2AB6-41A7-9D6D-230E08CCEF65}"/>
              </a:ext>
            </a:extLst>
          </p:cNvPr>
          <p:cNvSpPr txBox="1">
            <a:spLocks/>
          </p:cNvSpPr>
          <p:nvPr/>
        </p:nvSpPr>
        <p:spPr>
          <a:xfrm>
            <a:off x="6592956" y="18255"/>
            <a:ext cx="46548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Spark Partition</a:t>
            </a:r>
          </a:p>
        </p:txBody>
      </p:sp>
    </p:spTree>
    <p:extLst>
      <p:ext uri="{BB962C8B-B14F-4D97-AF65-F5344CB8AC3E}">
        <p14:creationId xmlns:p14="http://schemas.microsoft.com/office/powerpoint/2010/main" val="3131136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315C-CC9A-40D7-96A8-C4E74AF2464B}"/>
              </a:ext>
            </a:extLst>
          </p:cNvPr>
          <p:cNvSpPr>
            <a:spLocks noGrp="1"/>
          </p:cNvSpPr>
          <p:nvPr>
            <p:ph type="title"/>
          </p:nvPr>
        </p:nvSpPr>
        <p:spPr/>
        <p:txBody>
          <a:bodyPr/>
          <a:lstStyle/>
          <a:p>
            <a:r>
              <a:rPr lang="en-IN" dirty="0"/>
              <a:t>Executor Memory Utilization</a:t>
            </a:r>
          </a:p>
        </p:txBody>
      </p:sp>
      <p:sp>
        <p:nvSpPr>
          <p:cNvPr id="3" name="Content Placeholder 2">
            <a:extLst>
              <a:ext uri="{FF2B5EF4-FFF2-40B4-BE49-F238E27FC236}">
                <a16:creationId xmlns:a16="http://schemas.microsoft.com/office/drawing/2014/main" id="{E663FD3F-01B2-4D28-ACE1-5DE4534D79F7}"/>
              </a:ext>
            </a:extLst>
          </p:cNvPr>
          <p:cNvSpPr>
            <a:spLocks noGrp="1"/>
          </p:cNvSpPr>
          <p:nvPr>
            <p:ph idx="1"/>
          </p:nvPr>
        </p:nvSpPr>
        <p:spPr/>
        <p:txBody>
          <a:bodyPr>
            <a:normAutofit lnSpcReduction="10000"/>
          </a:bodyPr>
          <a:lstStyle/>
          <a:p>
            <a:r>
              <a:rPr lang="en-IN" dirty="0"/>
              <a:t>If 10 GB executor is launched, we cannot use  full capacity for data storage.</a:t>
            </a:r>
          </a:p>
          <a:p>
            <a:r>
              <a:rPr lang="en-IN" dirty="0"/>
              <a:t>10 % of memory is allocated to system calls. E.g. from 10 GB capacity, 1 GB is used for system calls.</a:t>
            </a:r>
          </a:p>
          <a:p>
            <a:r>
              <a:rPr lang="en-IN" dirty="0"/>
              <a:t>From remaining 90% of memory, we can utilize only 60% of memory.</a:t>
            </a:r>
          </a:p>
          <a:p>
            <a:r>
              <a:rPr lang="en-IN" dirty="0"/>
              <a:t>Remaining is used by garbage collector, JVM management and all.</a:t>
            </a:r>
          </a:p>
          <a:p>
            <a:r>
              <a:rPr lang="en-IN" dirty="0"/>
              <a:t>So, we can utilize only 54% of full capacity for data storage. e.g., from 10 GB storage, we can utilize only 5.8 GB.</a:t>
            </a:r>
          </a:p>
          <a:p>
            <a:r>
              <a:rPr lang="en-IN" dirty="0"/>
              <a:t>Each executor needs at least one processor core. So, on dual core, only two executors can be launched.</a:t>
            </a:r>
          </a:p>
          <a:p>
            <a:endParaRPr lang="en-IN" dirty="0"/>
          </a:p>
        </p:txBody>
      </p:sp>
    </p:spTree>
    <p:extLst>
      <p:ext uri="{BB962C8B-B14F-4D97-AF65-F5344CB8AC3E}">
        <p14:creationId xmlns:p14="http://schemas.microsoft.com/office/powerpoint/2010/main" val="1221816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1E82-F4BB-489B-9458-4A3452D204C6}"/>
              </a:ext>
            </a:extLst>
          </p:cNvPr>
          <p:cNvSpPr>
            <a:spLocks noGrp="1"/>
          </p:cNvSpPr>
          <p:nvPr>
            <p:ph type="title"/>
          </p:nvPr>
        </p:nvSpPr>
        <p:spPr/>
        <p:txBody>
          <a:bodyPr/>
          <a:lstStyle/>
          <a:p>
            <a:r>
              <a:rPr lang="en-IN" dirty="0" err="1"/>
              <a:t>SparkDynamicMemoryUtilization</a:t>
            </a:r>
            <a:endParaRPr lang="en-IN" dirty="0"/>
          </a:p>
        </p:txBody>
      </p:sp>
      <p:sp>
        <p:nvSpPr>
          <p:cNvPr id="3" name="Content Placeholder 2">
            <a:extLst>
              <a:ext uri="{FF2B5EF4-FFF2-40B4-BE49-F238E27FC236}">
                <a16:creationId xmlns:a16="http://schemas.microsoft.com/office/drawing/2014/main" id="{AB7F145E-9F09-4F25-A338-BF2B8607559A}"/>
              </a:ext>
            </a:extLst>
          </p:cNvPr>
          <p:cNvSpPr>
            <a:spLocks noGrp="1"/>
          </p:cNvSpPr>
          <p:nvPr>
            <p:ph idx="1"/>
          </p:nvPr>
        </p:nvSpPr>
        <p:spPr/>
        <p:txBody>
          <a:bodyPr/>
          <a:lstStyle/>
          <a:p>
            <a:pPr algn="just"/>
            <a:r>
              <a:rPr lang="en-IN" dirty="0"/>
              <a:t>If set to true, it will go for dynamic memory utilization. It means, if 8 executors are launched, after the work is finished, it will automatically kill idle executors.</a:t>
            </a:r>
          </a:p>
          <a:p>
            <a:pPr algn="just"/>
            <a:r>
              <a:rPr lang="en-IN" dirty="0"/>
              <a:t>If set to false, it will not go for dynamic memory utilization. It means, if 8 executors are launched, after the work is finished, it will still keep them as it is and will not kill idle executors.</a:t>
            </a:r>
          </a:p>
          <a:p>
            <a:pPr algn="just"/>
            <a:endParaRPr lang="en-IN" dirty="0"/>
          </a:p>
          <a:p>
            <a:pPr algn="just"/>
            <a:r>
              <a:rPr lang="en-IN" dirty="0"/>
              <a:t>Executors can be killed automatically after completing their jobs, but driver has to be stopped. Otherwise even after the job is completed, driver will still be there and eat resources.(e.g. default 1 core and all)</a:t>
            </a:r>
          </a:p>
          <a:p>
            <a:endParaRPr lang="en-IN" dirty="0"/>
          </a:p>
        </p:txBody>
      </p:sp>
    </p:spTree>
    <p:extLst>
      <p:ext uri="{BB962C8B-B14F-4D97-AF65-F5344CB8AC3E}">
        <p14:creationId xmlns:p14="http://schemas.microsoft.com/office/powerpoint/2010/main" val="3494295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15BF-BA16-44AC-99E4-66D06F643756}"/>
              </a:ext>
            </a:extLst>
          </p:cNvPr>
          <p:cNvSpPr>
            <a:spLocks noGrp="1"/>
          </p:cNvSpPr>
          <p:nvPr>
            <p:ph type="title"/>
          </p:nvPr>
        </p:nvSpPr>
        <p:spPr/>
        <p:txBody>
          <a:bodyPr/>
          <a:lstStyle/>
          <a:p>
            <a:r>
              <a:rPr lang="en-IN" dirty="0"/>
              <a:t>RDD Fundamentals</a:t>
            </a:r>
          </a:p>
        </p:txBody>
      </p:sp>
      <p:sp>
        <p:nvSpPr>
          <p:cNvPr id="3" name="Content Placeholder 2">
            <a:extLst>
              <a:ext uri="{FF2B5EF4-FFF2-40B4-BE49-F238E27FC236}">
                <a16:creationId xmlns:a16="http://schemas.microsoft.com/office/drawing/2014/main" id="{7D31494F-6AF9-460E-BC21-E98598E757B9}"/>
              </a:ext>
            </a:extLst>
          </p:cNvPr>
          <p:cNvSpPr>
            <a:spLocks noGrp="1"/>
          </p:cNvSpPr>
          <p:nvPr>
            <p:ph idx="1"/>
          </p:nvPr>
        </p:nvSpPr>
        <p:spPr/>
        <p:txBody>
          <a:bodyPr/>
          <a:lstStyle/>
          <a:p>
            <a:pPr algn="just"/>
            <a:r>
              <a:rPr lang="en-US" dirty="0"/>
              <a:t>Spark revolves around the concept of a </a:t>
            </a:r>
            <a:r>
              <a:rPr lang="en-US" i="1" dirty="0"/>
              <a:t>resilient distributed dataset</a:t>
            </a:r>
            <a:r>
              <a:rPr lang="en-US" dirty="0"/>
              <a:t> (RDD), which is a fault-tolerant collection of elements that can be operated on in parallel. </a:t>
            </a:r>
          </a:p>
          <a:p>
            <a:pPr algn="just"/>
            <a:endParaRPr lang="en-US" dirty="0"/>
          </a:p>
          <a:p>
            <a:pPr algn="just"/>
            <a:r>
              <a:rPr lang="en-US" dirty="0"/>
              <a:t>There are two ways to create RDDs: </a:t>
            </a:r>
          </a:p>
          <a:p>
            <a:pPr lvl="1" algn="just"/>
            <a:r>
              <a:rPr lang="en-US" i="1" dirty="0"/>
              <a:t>parallelizing</a:t>
            </a:r>
            <a:r>
              <a:rPr lang="en-US" dirty="0"/>
              <a:t> an existing collection in your driver program, or</a:t>
            </a:r>
          </a:p>
          <a:p>
            <a:pPr lvl="1" algn="just"/>
            <a:r>
              <a:rPr lang="en-US" dirty="0"/>
              <a:t>referencing a dataset in an external storage system, such as a shared filesystem, HDFS, HBase, or any data source offering a Hadoop </a:t>
            </a:r>
            <a:r>
              <a:rPr lang="en-US" dirty="0" err="1"/>
              <a:t>InputFormat</a:t>
            </a:r>
            <a:r>
              <a:rPr lang="en-US" dirty="0"/>
              <a:t>.</a:t>
            </a:r>
          </a:p>
          <a:p>
            <a:pPr algn="just"/>
            <a:r>
              <a:rPr lang="en-US" dirty="0"/>
              <a:t>RDDs are immutable. If any operation is performed on RDDs, it will create a new RDD.</a:t>
            </a:r>
            <a:endParaRPr lang="en-IN" dirty="0"/>
          </a:p>
        </p:txBody>
      </p:sp>
    </p:spTree>
    <p:extLst>
      <p:ext uri="{BB962C8B-B14F-4D97-AF65-F5344CB8AC3E}">
        <p14:creationId xmlns:p14="http://schemas.microsoft.com/office/powerpoint/2010/main" val="3358462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2113-29AD-4FE2-887B-B405C228F893}"/>
              </a:ext>
            </a:extLst>
          </p:cNvPr>
          <p:cNvSpPr>
            <a:spLocks noGrp="1"/>
          </p:cNvSpPr>
          <p:nvPr>
            <p:ph type="title"/>
          </p:nvPr>
        </p:nvSpPr>
        <p:spPr/>
        <p:txBody>
          <a:bodyPr/>
          <a:lstStyle/>
          <a:p>
            <a:r>
              <a:rPr lang="en-US" dirty="0"/>
              <a:t>Parallelized collections</a:t>
            </a:r>
            <a:endParaRPr lang="en-IN" dirty="0"/>
          </a:p>
        </p:txBody>
      </p:sp>
      <p:sp>
        <p:nvSpPr>
          <p:cNvPr id="3" name="Content Placeholder 2">
            <a:extLst>
              <a:ext uri="{FF2B5EF4-FFF2-40B4-BE49-F238E27FC236}">
                <a16:creationId xmlns:a16="http://schemas.microsoft.com/office/drawing/2014/main" id="{314FADD8-5490-40D0-AA5E-CD72BF589BD0}"/>
              </a:ext>
            </a:extLst>
          </p:cNvPr>
          <p:cNvSpPr>
            <a:spLocks noGrp="1"/>
          </p:cNvSpPr>
          <p:nvPr>
            <p:ph idx="1"/>
          </p:nvPr>
        </p:nvSpPr>
        <p:spPr/>
        <p:txBody>
          <a:bodyPr/>
          <a:lstStyle/>
          <a:p>
            <a:pPr algn="just"/>
            <a:r>
              <a:rPr lang="en-US" dirty="0"/>
              <a:t>Parallelized collections are created by calling </a:t>
            </a:r>
            <a:r>
              <a:rPr lang="en-US" dirty="0" err="1"/>
              <a:t>SparkContext’s</a:t>
            </a:r>
            <a:r>
              <a:rPr lang="en-US" dirty="0"/>
              <a:t> parallelize method on an existing collection in your driver program.</a:t>
            </a:r>
          </a:p>
          <a:p>
            <a:pPr algn="just"/>
            <a:r>
              <a:rPr lang="en-US" dirty="0"/>
              <a:t>The elements of the collection are copied to form a distributed dataset that can be operated on in parallel. </a:t>
            </a:r>
          </a:p>
          <a:p>
            <a:pPr algn="just"/>
            <a:r>
              <a:rPr lang="en-US" dirty="0"/>
              <a:t>E.g. 	</a:t>
            </a:r>
          </a:p>
          <a:p>
            <a:pPr marL="0" indent="0" algn="just">
              <a:buNone/>
            </a:pPr>
            <a:r>
              <a:rPr lang="en-US" dirty="0"/>
              <a:t>	</a:t>
            </a:r>
            <a:r>
              <a:rPr lang="it-IT" dirty="0"/>
              <a:t>data = [1, 2, 3, 4, 5]</a:t>
            </a:r>
          </a:p>
          <a:p>
            <a:pPr marL="0" indent="0" algn="just">
              <a:buNone/>
            </a:pPr>
            <a:r>
              <a:rPr lang="it-IT" dirty="0"/>
              <a:t>	distData = sc.parallelize(data)</a:t>
            </a:r>
            <a:endParaRPr lang="en-IN" dirty="0"/>
          </a:p>
        </p:txBody>
      </p:sp>
    </p:spTree>
    <p:extLst>
      <p:ext uri="{BB962C8B-B14F-4D97-AF65-F5344CB8AC3E}">
        <p14:creationId xmlns:p14="http://schemas.microsoft.com/office/powerpoint/2010/main" val="1082406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2113-29AD-4FE2-887B-B405C228F893}"/>
              </a:ext>
            </a:extLst>
          </p:cNvPr>
          <p:cNvSpPr>
            <a:spLocks noGrp="1"/>
          </p:cNvSpPr>
          <p:nvPr>
            <p:ph type="title"/>
          </p:nvPr>
        </p:nvSpPr>
        <p:spPr/>
        <p:txBody>
          <a:bodyPr/>
          <a:lstStyle/>
          <a:p>
            <a:r>
              <a:rPr lang="en-US" dirty="0"/>
              <a:t>External Datasets</a:t>
            </a:r>
            <a:endParaRPr lang="en-IN" dirty="0"/>
          </a:p>
        </p:txBody>
      </p:sp>
      <p:sp>
        <p:nvSpPr>
          <p:cNvPr id="3" name="Content Placeholder 2">
            <a:extLst>
              <a:ext uri="{FF2B5EF4-FFF2-40B4-BE49-F238E27FC236}">
                <a16:creationId xmlns:a16="http://schemas.microsoft.com/office/drawing/2014/main" id="{314FADD8-5490-40D0-AA5E-CD72BF589BD0}"/>
              </a:ext>
            </a:extLst>
          </p:cNvPr>
          <p:cNvSpPr>
            <a:spLocks noGrp="1"/>
          </p:cNvSpPr>
          <p:nvPr>
            <p:ph idx="1"/>
          </p:nvPr>
        </p:nvSpPr>
        <p:spPr/>
        <p:txBody>
          <a:bodyPr>
            <a:normAutofit lnSpcReduction="10000"/>
          </a:bodyPr>
          <a:lstStyle/>
          <a:p>
            <a:pPr algn="just"/>
            <a:r>
              <a:rPr lang="en-US" dirty="0" err="1"/>
              <a:t>PySpark</a:t>
            </a:r>
            <a:r>
              <a:rPr lang="en-US" dirty="0"/>
              <a:t> can create distributed datasets from any storage source supported by Hadoop, including your local file system, HDFS, Cassandra, HBase, Amazon S3, etc. </a:t>
            </a:r>
          </a:p>
          <a:p>
            <a:pPr algn="just"/>
            <a:r>
              <a:rPr lang="en-US" dirty="0"/>
              <a:t>Spark supports text files, </a:t>
            </a:r>
            <a:r>
              <a:rPr lang="en-US" dirty="0" err="1"/>
              <a:t>SequenceFiles</a:t>
            </a:r>
            <a:r>
              <a:rPr lang="en-US" dirty="0"/>
              <a:t>, and any other Hadoop </a:t>
            </a:r>
            <a:r>
              <a:rPr lang="en-US" dirty="0" err="1"/>
              <a:t>InputFormat</a:t>
            </a:r>
            <a:r>
              <a:rPr lang="en-US" dirty="0"/>
              <a:t>.</a:t>
            </a:r>
          </a:p>
          <a:p>
            <a:pPr algn="just"/>
            <a:r>
              <a:rPr lang="en-US" dirty="0"/>
              <a:t>Text file RDDs can be created using </a:t>
            </a:r>
            <a:r>
              <a:rPr lang="en-US" dirty="0" err="1"/>
              <a:t>SparkContext’s</a:t>
            </a:r>
            <a:r>
              <a:rPr lang="en-US" dirty="0"/>
              <a:t> </a:t>
            </a:r>
            <a:r>
              <a:rPr lang="en-US" dirty="0" err="1"/>
              <a:t>textFile</a:t>
            </a:r>
            <a:r>
              <a:rPr lang="en-US" dirty="0"/>
              <a:t> method.</a:t>
            </a:r>
          </a:p>
          <a:p>
            <a:pPr algn="just"/>
            <a:r>
              <a:rPr lang="en-US" dirty="0"/>
              <a:t>This method takes a URI for the file (either a local path on the machine, or a hdfs://, s3a://, </a:t>
            </a:r>
            <a:r>
              <a:rPr lang="en-US" dirty="0" err="1"/>
              <a:t>etc</a:t>
            </a:r>
            <a:r>
              <a:rPr lang="en-US" dirty="0"/>
              <a:t> URI) and reads it as a collection of lines. Here is an example invocation:</a:t>
            </a:r>
          </a:p>
          <a:p>
            <a:pPr marL="0" indent="0" algn="just">
              <a:buNone/>
            </a:pPr>
            <a:r>
              <a:rPr lang="en-IN" dirty="0"/>
              <a:t>	</a:t>
            </a:r>
            <a:r>
              <a:rPr lang="en-IN" dirty="0" err="1"/>
              <a:t>distFile</a:t>
            </a:r>
            <a:r>
              <a:rPr lang="en-IN" dirty="0"/>
              <a:t> = </a:t>
            </a:r>
            <a:r>
              <a:rPr lang="en-IN" dirty="0" err="1"/>
              <a:t>sc.textFile</a:t>
            </a:r>
            <a:r>
              <a:rPr lang="en-IN" dirty="0"/>
              <a:t>("data.txt")</a:t>
            </a:r>
          </a:p>
        </p:txBody>
      </p:sp>
    </p:spTree>
    <p:extLst>
      <p:ext uri="{BB962C8B-B14F-4D97-AF65-F5344CB8AC3E}">
        <p14:creationId xmlns:p14="http://schemas.microsoft.com/office/powerpoint/2010/main" val="1396964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F7B8-E87C-40DB-9F53-6AC31D07193E}"/>
              </a:ext>
            </a:extLst>
          </p:cNvPr>
          <p:cNvSpPr>
            <a:spLocks noGrp="1"/>
          </p:cNvSpPr>
          <p:nvPr>
            <p:ph type="title"/>
          </p:nvPr>
        </p:nvSpPr>
        <p:spPr/>
        <p:txBody>
          <a:bodyPr/>
          <a:lstStyle/>
          <a:p>
            <a:r>
              <a:rPr lang="en-IN" dirty="0"/>
              <a:t>Example - Four executors</a:t>
            </a:r>
          </a:p>
        </p:txBody>
      </p:sp>
      <p:pic>
        <p:nvPicPr>
          <p:cNvPr id="5" name="Content Placeholder 4">
            <a:extLst>
              <a:ext uri="{FF2B5EF4-FFF2-40B4-BE49-F238E27FC236}">
                <a16:creationId xmlns:a16="http://schemas.microsoft.com/office/drawing/2014/main" id="{77CEC758-AC63-4533-B190-CFCE320BD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466" y="2504660"/>
            <a:ext cx="10616334" cy="2965131"/>
          </a:xfrm>
        </p:spPr>
      </p:pic>
    </p:spTree>
    <p:extLst>
      <p:ext uri="{BB962C8B-B14F-4D97-AF65-F5344CB8AC3E}">
        <p14:creationId xmlns:p14="http://schemas.microsoft.com/office/powerpoint/2010/main" val="1518967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F7B8-E87C-40DB-9F53-6AC31D07193E}"/>
              </a:ext>
            </a:extLst>
          </p:cNvPr>
          <p:cNvSpPr>
            <a:spLocks noGrp="1"/>
          </p:cNvSpPr>
          <p:nvPr>
            <p:ph type="title"/>
          </p:nvPr>
        </p:nvSpPr>
        <p:spPr/>
        <p:txBody>
          <a:bodyPr/>
          <a:lstStyle/>
          <a:p>
            <a:r>
              <a:rPr lang="en-IN" dirty="0"/>
              <a:t>Example - Four executors</a:t>
            </a:r>
          </a:p>
        </p:txBody>
      </p:sp>
      <p:pic>
        <p:nvPicPr>
          <p:cNvPr id="9" name="Content Placeholder 8">
            <a:extLst>
              <a:ext uri="{FF2B5EF4-FFF2-40B4-BE49-F238E27FC236}">
                <a16:creationId xmlns:a16="http://schemas.microsoft.com/office/drawing/2014/main" id="{2176CC9B-11E5-4D15-87A5-EC63F86498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8713" y="1482251"/>
            <a:ext cx="9664404" cy="5276358"/>
          </a:xfrm>
        </p:spPr>
      </p:pic>
    </p:spTree>
    <p:extLst>
      <p:ext uri="{BB962C8B-B14F-4D97-AF65-F5344CB8AC3E}">
        <p14:creationId xmlns:p14="http://schemas.microsoft.com/office/powerpoint/2010/main" val="39152477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F7B8-E87C-40DB-9F53-6AC31D07193E}"/>
              </a:ext>
            </a:extLst>
          </p:cNvPr>
          <p:cNvSpPr>
            <a:spLocks noGrp="1"/>
          </p:cNvSpPr>
          <p:nvPr>
            <p:ph type="title"/>
          </p:nvPr>
        </p:nvSpPr>
        <p:spPr/>
        <p:txBody>
          <a:bodyPr/>
          <a:lstStyle/>
          <a:p>
            <a:r>
              <a:rPr lang="en-IN" dirty="0"/>
              <a:t>Example - Four executors</a:t>
            </a:r>
          </a:p>
        </p:txBody>
      </p:sp>
      <p:pic>
        <p:nvPicPr>
          <p:cNvPr id="6" name="Content Placeholder 5">
            <a:extLst>
              <a:ext uri="{FF2B5EF4-FFF2-40B4-BE49-F238E27FC236}">
                <a16:creationId xmlns:a16="http://schemas.microsoft.com/office/drawing/2014/main" id="{21244128-014B-46EB-B494-9D561CFDA3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9930" y="1793700"/>
            <a:ext cx="10167041" cy="4699175"/>
          </a:xfrm>
        </p:spPr>
      </p:pic>
    </p:spTree>
    <p:extLst>
      <p:ext uri="{BB962C8B-B14F-4D97-AF65-F5344CB8AC3E}">
        <p14:creationId xmlns:p14="http://schemas.microsoft.com/office/powerpoint/2010/main" val="3128290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73C44-2601-4773-9A3D-32340988C9A2}"/>
              </a:ext>
            </a:extLst>
          </p:cNvPr>
          <p:cNvSpPr>
            <a:spLocks noGrp="1"/>
          </p:cNvSpPr>
          <p:nvPr>
            <p:ph type="title"/>
          </p:nvPr>
        </p:nvSpPr>
        <p:spPr>
          <a:xfrm>
            <a:off x="838200" y="166343"/>
            <a:ext cx="10515600" cy="1325563"/>
          </a:xfrm>
        </p:spPr>
        <p:txBody>
          <a:bodyPr/>
          <a:lstStyle/>
          <a:p>
            <a:r>
              <a:rPr lang="en-IN" dirty="0"/>
              <a:t>Batch Processing in Hadoop</a:t>
            </a:r>
          </a:p>
        </p:txBody>
      </p:sp>
      <p:pic>
        <p:nvPicPr>
          <p:cNvPr id="5" name="Content Placeholder 4">
            <a:extLst>
              <a:ext uri="{FF2B5EF4-FFF2-40B4-BE49-F238E27FC236}">
                <a16:creationId xmlns:a16="http://schemas.microsoft.com/office/drawing/2014/main" id="{81FEDB4E-94F5-4E53-ADDC-BE5C6A4E7A71}"/>
              </a:ext>
            </a:extLst>
          </p:cNvPr>
          <p:cNvPicPr>
            <a:picLocks noGrp="1" noChangeAspect="1"/>
          </p:cNvPicPr>
          <p:nvPr>
            <p:ph idx="1"/>
          </p:nvPr>
        </p:nvPicPr>
        <p:blipFill>
          <a:blip r:embed="rId2"/>
          <a:stretch>
            <a:fillRect/>
          </a:stretch>
        </p:blipFill>
        <p:spPr>
          <a:xfrm>
            <a:off x="583096" y="1491906"/>
            <a:ext cx="11243958" cy="4960333"/>
          </a:xfrm>
        </p:spPr>
      </p:pic>
    </p:spTree>
    <p:extLst>
      <p:ext uri="{BB962C8B-B14F-4D97-AF65-F5344CB8AC3E}">
        <p14:creationId xmlns:p14="http://schemas.microsoft.com/office/powerpoint/2010/main" val="2494388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EB360-F1F5-4377-9DFB-F96B1151AC5C}"/>
              </a:ext>
            </a:extLst>
          </p:cNvPr>
          <p:cNvSpPr>
            <a:spLocks noGrp="1"/>
          </p:cNvSpPr>
          <p:nvPr>
            <p:ph type="title"/>
          </p:nvPr>
        </p:nvSpPr>
        <p:spPr/>
        <p:txBody>
          <a:bodyPr/>
          <a:lstStyle/>
          <a:p>
            <a:r>
              <a:rPr lang="en-IN" dirty="0"/>
              <a:t>Difference between coalesce and repartition</a:t>
            </a:r>
          </a:p>
        </p:txBody>
      </p:sp>
      <p:sp>
        <p:nvSpPr>
          <p:cNvPr id="3" name="Content Placeholder 2">
            <a:extLst>
              <a:ext uri="{FF2B5EF4-FFF2-40B4-BE49-F238E27FC236}">
                <a16:creationId xmlns:a16="http://schemas.microsoft.com/office/drawing/2014/main" id="{FBDBD292-77E8-4B89-A2FD-6520B8504E7E}"/>
              </a:ext>
            </a:extLst>
          </p:cNvPr>
          <p:cNvSpPr>
            <a:spLocks noGrp="1"/>
          </p:cNvSpPr>
          <p:nvPr>
            <p:ph idx="1"/>
          </p:nvPr>
        </p:nvSpPr>
        <p:spPr/>
        <p:txBody>
          <a:bodyPr/>
          <a:lstStyle/>
          <a:p>
            <a:r>
              <a:rPr lang="en-IN" dirty="0"/>
              <a:t>Repartition shuffles full data to reduce partitions, whereas coalesce is more intelligent and does less data movement.</a:t>
            </a:r>
          </a:p>
          <a:p>
            <a:r>
              <a:rPr lang="en-IN" dirty="0"/>
              <a:t>Repartition can also be used to increase number of partitions.</a:t>
            </a:r>
          </a:p>
          <a:p>
            <a:r>
              <a:rPr lang="en-IN" dirty="0"/>
              <a:t>Coalesce cannot be used to increase number of partitions.</a:t>
            </a:r>
          </a:p>
        </p:txBody>
      </p:sp>
    </p:spTree>
    <p:extLst>
      <p:ext uri="{BB962C8B-B14F-4D97-AF65-F5344CB8AC3E}">
        <p14:creationId xmlns:p14="http://schemas.microsoft.com/office/powerpoint/2010/main" val="2704957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3D6F-D78F-4A54-8D3E-8914E586E76E}"/>
              </a:ext>
            </a:extLst>
          </p:cNvPr>
          <p:cNvSpPr>
            <a:spLocks noGrp="1"/>
          </p:cNvSpPr>
          <p:nvPr>
            <p:ph type="title"/>
          </p:nvPr>
        </p:nvSpPr>
        <p:spPr/>
        <p:txBody>
          <a:bodyPr/>
          <a:lstStyle/>
          <a:p>
            <a:r>
              <a:rPr lang="en-IN" dirty="0"/>
              <a:t>RDD Fundamentals</a:t>
            </a:r>
          </a:p>
        </p:txBody>
      </p:sp>
      <p:sp>
        <p:nvSpPr>
          <p:cNvPr id="3" name="Content Placeholder 2">
            <a:extLst>
              <a:ext uri="{FF2B5EF4-FFF2-40B4-BE49-F238E27FC236}">
                <a16:creationId xmlns:a16="http://schemas.microsoft.com/office/drawing/2014/main" id="{5A89C1EB-33A3-4816-AF88-0992D583A2A5}"/>
              </a:ext>
            </a:extLst>
          </p:cNvPr>
          <p:cNvSpPr>
            <a:spLocks noGrp="1"/>
          </p:cNvSpPr>
          <p:nvPr>
            <p:ph idx="1"/>
          </p:nvPr>
        </p:nvSpPr>
        <p:spPr/>
        <p:txBody>
          <a:bodyPr>
            <a:normAutofit/>
          </a:bodyPr>
          <a:lstStyle/>
          <a:p>
            <a:r>
              <a:rPr lang="en-IN" dirty="0"/>
              <a:t>Nothing will happen till now due to lazy evaluation.</a:t>
            </a:r>
          </a:p>
          <a:p>
            <a:r>
              <a:rPr lang="en-IN" dirty="0"/>
              <a:t>The reason is till now all are transformations and no action.</a:t>
            </a:r>
          </a:p>
          <a:p>
            <a:r>
              <a:rPr lang="en-IN" dirty="0"/>
              <a:t>To see the desired result, actions should be used.</a:t>
            </a:r>
          </a:p>
          <a:p>
            <a:r>
              <a:rPr lang="en-IN" dirty="0"/>
              <a:t>To decide which RDD operations should be applied, first sampled data can be used and checked. </a:t>
            </a:r>
          </a:p>
          <a:p>
            <a:r>
              <a:rPr lang="en-IN" dirty="0"/>
              <a:t>In previous example, it can be seen that after applying filter, data reduced by almost 50%. So we can call coalesce() to reduce number of partitions.</a:t>
            </a:r>
          </a:p>
        </p:txBody>
      </p:sp>
    </p:spTree>
    <p:extLst>
      <p:ext uri="{BB962C8B-B14F-4D97-AF65-F5344CB8AC3E}">
        <p14:creationId xmlns:p14="http://schemas.microsoft.com/office/powerpoint/2010/main" val="2661466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E5C532-40CD-41A2-8D2B-5C171BE26BEF}"/>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7EA1F787-357F-474A-875B-7BA26E96F9AD}"/>
              </a:ext>
            </a:extLst>
          </p:cNvPr>
          <p:cNvPicPr>
            <a:picLocks noChangeAspect="1"/>
          </p:cNvPicPr>
          <p:nvPr/>
        </p:nvPicPr>
        <p:blipFill>
          <a:blip r:embed="rId2"/>
          <a:stretch>
            <a:fillRect/>
          </a:stretch>
        </p:blipFill>
        <p:spPr>
          <a:xfrm>
            <a:off x="1923635" y="119270"/>
            <a:ext cx="8729759" cy="6591093"/>
          </a:xfrm>
          <a:prstGeom prst="rect">
            <a:avLst/>
          </a:prstGeom>
        </p:spPr>
      </p:pic>
      <p:sp>
        <p:nvSpPr>
          <p:cNvPr id="9" name="Title 8">
            <a:extLst>
              <a:ext uri="{FF2B5EF4-FFF2-40B4-BE49-F238E27FC236}">
                <a16:creationId xmlns:a16="http://schemas.microsoft.com/office/drawing/2014/main" id="{966BB33C-4245-4D20-A274-2DF0654C6385}"/>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589860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78C059-99CC-4CCD-8558-6C5922C247C0}"/>
              </a:ext>
            </a:extLst>
          </p:cNvPr>
          <p:cNvPicPr>
            <a:picLocks noChangeAspect="1"/>
          </p:cNvPicPr>
          <p:nvPr/>
        </p:nvPicPr>
        <p:blipFill>
          <a:blip r:embed="rId2"/>
          <a:stretch>
            <a:fillRect/>
          </a:stretch>
        </p:blipFill>
        <p:spPr>
          <a:xfrm>
            <a:off x="2918378" y="0"/>
            <a:ext cx="6832787" cy="6858000"/>
          </a:xfrm>
          <a:prstGeom prst="rect">
            <a:avLst/>
          </a:prstGeom>
        </p:spPr>
      </p:pic>
    </p:spTree>
    <p:extLst>
      <p:ext uri="{BB962C8B-B14F-4D97-AF65-F5344CB8AC3E}">
        <p14:creationId xmlns:p14="http://schemas.microsoft.com/office/powerpoint/2010/main" val="379260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86189-5273-4A9E-A3DC-41E9BE4DBC91}"/>
              </a:ext>
            </a:extLst>
          </p:cNvPr>
          <p:cNvPicPr>
            <a:picLocks noChangeAspect="1"/>
          </p:cNvPicPr>
          <p:nvPr/>
        </p:nvPicPr>
        <p:blipFill>
          <a:blip r:embed="rId2"/>
          <a:stretch>
            <a:fillRect/>
          </a:stretch>
        </p:blipFill>
        <p:spPr>
          <a:xfrm>
            <a:off x="2625794" y="0"/>
            <a:ext cx="6815492" cy="6858000"/>
          </a:xfrm>
          <a:prstGeom prst="rect">
            <a:avLst/>
          </a:prstGeom>
        </p:spPr>
      </p:pic>
    </p:spTree>
    <p:extLst>
      <p:ext uri="{BB962C8B-B14F-4D97-AF65-F5344CB8AC3E}">
        <p14:creationId xmlns:p14="http://schemas.microsoft.com/office/powerpoint/2010/main" val="586947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56BBD6-5310-4029-8D49-629C882B5EB6}"/>
              </a:ext>
            </a:extLst>
          </p:cNvPr>
          <p:cNvPicPr>
            <a:picLocks noChangeAspect="1"/>
          </p:cNvPicPr>
          <p:nvPr/>
        </p:nvPicPr>
        <p:blipFill>
          <a:blip r:embed="rId2"/>
          <a:stretch>
            <a:fillRect/>
          </a:stretch>
        </p:blipFill>
        <p:spPr>
          <a:xfrm>
            <a:off x="1166374" y="0"/>
            <a:ext cx="9859252" cy="6858000"/>
          </a:xfrm>
          <a:prstGeom prst="rect">
            <a:avLst/>
          </a:prstGeom>
        </p:spPr>
      </p:pic>
    </p:spTree>
    <p:extLst>
      <p:ext uri="{BB962C8B-B14F-4D97-AF65-F5344CB8AC3E}">
        <p14:creationId xmlns:p14="http://schemas.microsoft.com/office/powerpoint/2010/main" val="1062307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0074B-748D-47B7-8858-8DDF950DDA06}"/>
              </a:ext>
            </a:extLst>
          </p:cNvPr>
          <p:cNvPicPr>
            <a:picLocks noChangeAspect="1"/>
          </p:cNvPicPr>
          <p:nvPr/>
        </p:nvPicPr>
        <p:blipFill>
          <a:blip r:embed="rId2"/>
          <a:stretch>
            <a:fillRect/>
          </a:stretch>
        </p:blipFill>
        <p:spPr>
          <a:xfrm>
            <a:off x="831333" y="0"/>
            <a:ext cx="10529333" cy="6858000"/>
          </a:xfrm>
          <a:prstGeom prst="rect">
            <a:avLst/>
          </a:prstGeom>
        </p:spPr>
      </p:pic>
    </p:spTree>
    <p:extLst>
      <p:ext uri="{BB962C8B-B14F-4D97-AF65-F5344CB8AC3E}">
        <p14:creationId xmlns:p14="http://schemas.microsoft.com/office/powerpoint/2010/main" val="41445017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568459-656B-4995-97A8-4A3959090CFC}"/>
              </a:ext>
            </a:extLst>
          </p:cNvPr>
          <p:cNvPicPr>
            <a:picLocks noChangeAspect="1"/>
          </p:cNvPicPr>
          <p:nvPr/>
        </p:nvPicPr>
        <p:blipFill>
          <a:blip r:embed="rId2"/>
          <a:stretch>
            <a:fillRect/>
          </a:stretch>
        </p:blipFill>
        <p:spPr>
          <a:xfrm>
            <a:off x="853066" y="0"/>
            <a:ext cx="10485868" cy="6857999"/>
          </a:xfrm>
          <a:prstGeom prst="rect">
            <a:avLst/>
          </a:prstGeom>
        </p:spPr>
      </p:pic>
    </p:spTree>
    <p:extLst>
      <p:ext uri="{BB962C8B-B14F-4D97-AF65-F5344CB8AC3E}">
        <p14:creationId xmlns:p14="http://schemas.microsoft.com/office/powerpoint/2010/main" val="33509988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16A63-427D-4839-BA1D-DC6833CDF7D6}"/>
              </a:ext>
            </a:extLst>
          </p:cNvPr>
          <p:cNvSpPr>
            <a:spLocks noGrp="1"/>
          </p:cNvSpPr>
          <p:nvPr>
            <p:ph type="title"/>
          </p:nvPr>
        </p:nvSpPr>
        <p:spPr/>
        <p:txBody>
          <a:bodyPr/>
          <a:lstStyle/>
          <a:p>
            <a:r>
              <a:rPr lang="en-IN" dirty="0"/>
              <a:t>RDD Operations</a:t>
            </a:r>
          </a:p>
        </p:txBody>
      </p:sp>
      <p:sp>
        <p:nvSpPr>
          <p:cNvPr id="3" name="Content Placeholder 2">
            <a:extLst>
              <a:ext uri="{FF2B5EF4-FFF2-40B4-BE49-F238E27FC236}">
                <a16:creationId xmlns:a16="http://schemas.microsoft.com/office/drawing/2014/main" id="{3D4E0900-5F66-4DC3-AAE4-931E597BD7A6}"/>
              </a:ext>
            </a:extLst>
          </p:cNvPr>
          <p:cNvSpPr>
            <a:spLocks noGrp="1"/>
          </p:cNvSpPr>
          <p:nvPr>
            <p:ph idx="1"/>
          </p:nvPr>
        </p:nvSpPr>
        <p:spPr/>
        <p:txBody>
          <a:bodyPr>
            <a:normAutofit lnSpcReduction="10000"/>
          </a:bodyPr>
          <a:lstStyle/>
          <a:p>
            <a:pPr algn="just"/>
            <a:r>
              <a:rPr lang="en-US" dirty="0"/>
              <a:t>RDDs support two types of operations: </a:t>
            </a:r>
          </a:p>
          <a:p>
            <a:pPr lvl="1" algn="just"/>
            <a:r>
              <a:rPr lang="en-US" b="1" dirty="0"/>
              <a:t>transformations</a:t>
            </a:r>
            <a:r>
              <a:rPr lang="en-US" dirty="0"/>
              <a:t>, which create a new dataset from an existing one, and </a:t>
            </a:r>
          </a:p>
          <a:p>
            <a:pPr lvl="1" algn="just"/>
            <a:r>
              <a:rPr lang="en-US" dirty="0"/>
              <a:t>actions, which return a value to the driver program after running a computation on the dataset.</a:t>
            </a:r>
          </a:p>
          <a:p>
            <a:pPr algn="just"/>
            <a:r>
              <a:rPr lang="en-US" dirty="0"/>
              <a:t>For example, map is a transformation that passes each dataset element through a function and returns a new RDD representing the results.</a:t>
            </a:r>
          </a:p>
          <a:p>
            <a:pPr algn="just"/>
            <a:r>
              <a:rPr lang="en-US" dirty="0"/>
              <a:t>On the other hand, reduce is an action that aggregates all the elements of the RDD using some function and returns the final result to the driver program (although there is also a parallel </a:t>
            </a:r>
            <a:r>
              <a:rPr lang="en-US" dirty="0" err="1"/>
              <a:t>reduceByKey</a:t>
            </a:r>
            <a:r>
              <a:rPr lang="en-US" dirty="0"/>
              <a:t> that returns a distributed dataset).</a:t>
            </a:r>
          </a:p>
          <a:p>
            <a:endParaRPr lang="en-US" dirty="0"/>
          </a:p>
        </p:txBody>
      </p:sp>
    </p:spTree>
    <p:extLst>
      <p:ext uri="{BB962C8B-B14F-4D97-AF65-F5344CB8AC3E}">
        <p14:creationId xmlns:p14="http://schemas.microsoft.com/office/powerpoint/2010/main" val="2038320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16A63-427D-4839-BA1D-DC6833CDF7D6}"/>
              </a:ext>
            </a:extLst>
          </p:cNvPr>
          <p:cNvSpPr>
            <a:spLocks noGrp="1"/>
          </p:cNvSpPr>
          <p:nvPr>
            <p:ph type="title"/>
          </p:nvPr>
        </p:nvSpPr>
        <p:spPr/>
        <p:txBody>
          <a:bodyPr/>
          <a:lstStyle/>
          <a:p>
            <a:r>
              <a:rPr lang="en-IN" dirty="0"/>
              <a:t>RDD Operations</a:t>
            </a:r>
          </a:p>
        </p:txBody>
      </p:sp>
      <p:sp>
        <p:nvSpPr>
          <p:cNvPr id="3" name="Content Placeholder 2">
            <a:extLst>
              <a:ext uri="{FF2B5EF4-FFF2-40B4-BE49-F238E27FC236}">
                <a16:creationId xmlns:a16="http://schemas.microsoft.com/office/drawing/2014/main" id="{3D4E0900-5F66-4DC3-AAE4-931E597BD7A6}"/>
              </a:ext>
            </a:extLst>
          </p:cNvPr>
          <p:cNvSpPr>
            <a:spLocks noGrp="1"/>
          </p:cNvSpPr>
          <p:nvPr>
            <p:ph idx="1"/>
          </p:nvPr>
        </p:nvSpPr>
        <p:spPr>
          <a:xfrm>
            <a:off x="437323" y="1690688"/>
            <a:ext cx="11211338" cy="4922147"/>
          </a:xfrm>
        </p:spPr>
        <p:txBody>
          <a:bodyPr>
            <a:normAutofit fontScale="77500" lnSpcReduction="20000"/>
          </a:bodyPr>
          <a:lstStyle/>
          <a:p>
            <a:pPr algn="just">
              <a:lnSpc>
                <a:spcPct val="120000"/>
              </a:lnSpc>
            </a:pPr>
            <a:r>
              <a:rPr lang="en-US" dirty="0"/>
              <a:t>All transformations in Spark are lazy, in that they do not compute their results right away. Instead, they just remember the transformations applied to some base dataset (e.g. a file). </a:t>
            </a:r>
          </a:p>
          <a:p>
            <a:pPr algn="just">
              <a:lnSpc>
                <a:spcPct val="120000"/>
              </a:lnSpc>
            </a:pPr>
            <a:r>
              <a:rPr lang="en-US" dirty="0"/>
              <a:t>The transformations are only computed when an action requires a result to be returned to the driver program. This design enables Spark to run more efficiently.</a:t>
            </a:r>
          </a:p>
          <a:p>
            <a:pPr algn="just">
              <a:lnSpc>
                <a:spcPct val="120000"/>
              </a:lnSpc>
            </a:pPr>
            <a:r>
              <a:rPr lang="en-US" dirty="0"/>
              <a:t>By default, each transformed RDD may be recomputed each time you run an action on it. </a:t>
            </a:r>
          </a:p>
          <a:p>
            <a:pPr algn="just">
              <a:lnSpc>
                <a:spcPct val="120000"/>
              </a:lnSpc>
            </a:pPr>
            <a:r>
              <a:rPr lang="en-US" dirty="0"/>
              <a:t>However, you may also persist an RDD in memory using the persist (or cache) method, in which case Spark will keep the elements around on the cluster for much faster access the next time you query it.</a:t>
            </a:r>
          </a:p>
          <a:p>
            <a:pPr algn="just">
              <a:lnSpc>
                <a:spcPct val="120000"/>
              </a:lnSpc>
            </a:pPr>
            <a:r>
              <a:rPr lang="en-US" dirty="0"/>
              <a:t>There is also support for persisting RDDs on disk, or replicated across multiple nodes.</a:t>
            </a:r>
          </a:p>
          <a:p>
            <a:pPr algn="just">
              <a:lnSpc>
                <a:spcPct val="120000"/>
              </a:lnSpc>
            </a:pPr>
            <a:r>
              <a:rPr lang="en-US" dirty="0"/>
              <a:t>Caching is useful when calling multiple actions, otherwise it is not very much useful.</a:t>
            </a:r>
            <a:endParaRPr lang="en-IN" dirty="0"/>
          </a:p>
        </p:txBody>
      </p:sp>
    </p:spTree>
    <p:extLst>
      <p:ext uri="{BB962C8B-B14F-4D97-AF65-F5344CB8AC3E}">
        <p14:creationId xmlns:p14="http://schemas.microsoft.com/office/powerpoint/2010/main" val="3578311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459F2-6EE6-44D5-BCA7-6AD161CA4DF4}"/>
              </a:ext>
            </a:extLst>
          </p:cNvPr>
          <p:cNvSpPr>
            <a:spLocks noGrp="1"/>
          </p:cNvSpPr>
          <p:nvPr>
            <p:ph type="title"/>
          </p:nvPr>
        </p:nvSpPr>
        <p:spPr>
          <a:xfrm>
            <a:off x="437585" y="126586"/>
            <a:ext cx="10515600" cy="1325563"/>
          </a:xfrm>
        </p:spPr>
        <p:txBody>
          <a:bodyPr/>
          <a:lstStyle/>
          <a:p>
            <a:r>
              <a:rPr lang="en-IN" dirty="0"/>
              <a:t>Real Time Processing in Spark</a:t>
            </a:r>
          </a:p>
        </p:txBody>
      </p:sp>
      <p:pic>
        <p:nvPicPr>
          <p:cNvPr id="5" name="Content Placeholder 4">
            <a:extLst>
              <a:ext uri="{FF2B5EF4-FFF2-40B4-BE49-F238E27FC236}">
                <a16:creationId xmlns:a16="http://schemas.microsoft.com/office/drawing/2014/main" id="{4D585AC4-7CF9-4F81-B150-9799ADBDF4C4}"/>
              </a:ext>
            </a:extLst>
          </p:cNvPr>
          <p:cNvPicPr>
            <a:picLocks noGrp="1" noChangeAspect="1"/>
          </p:cNvPicPr>
          <p:nvPr>
            <p:ph idx="1"/>
          </p:nvPr>
        </p:nvPicPr>
        <p:blipFill>
          <a:blip r:embed="rId2"/>
          <a:stretch>
            <a:fillRect/>
          </a:stretch>
        </p:blipFill>
        <p:spPr>
          <a:xfrm>
            <a:off x="437585" y="1669250"/>
            <a:ext cx="11211074" cy="4823625"/>
          </a:xfrm>
        </p:spPr>
      </p:pic>
    </p:spTree>
    <p:extLst>
      <p:ext uri="{BB962C8B-B14F-4D97-AF65-F5344CB8AC3E}">
        <p14:creationId xmlns:p14="http://schemas.microsoft.com/office/powerpoint/2010/main" val="22566520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47B8-ACF0-428C-B1E7-1686DCB4F319}"/>
              </a:ext>
            </a:extLst>
          </p:cNvPr>
          <p:cNvSpPr>
            <a:spLocks noGrp="1"/>
          </p:cNvSpPr>
          <p:nvPr>
            <p:ph type="title"/>
          </p:nvPr>
        </p:nvSpPr>
        <p:spPr/>
        <p:txBody>
          <a:bodyPr/>
          <a:lstStyle/>
          <a:p>
            <a:r>
              <a:rPr lang="en-IN" dirty="0"/>
              <a:t>Types of transformations </a:t>
            </a:r>
          </a:p>
        </p:txBody>
      </p:sp>
      <p:sp>
        <p:nvSpPr>
          <p:cNvPr id="3" name="Content Placeholder 2">
            <a:extLst>
              <a:ext uri="{FF2B5EF4-FFF2-40B4-BE49-F238E27FC236}">
                <a16:creationId xmlns:a16="http://schemas.microsoft.com/office/drawing/2014/main" id="{A321B4F2-BEE3-4846-BB59-0BFBB2930CDD}"/>
              </a:ext>
            </a:extLst>
          </p:cNvPr>
          <p:cNvSpPr>
            <a:spLocks noGrp="1"/>
          </p:cNvSpPr>
          <p:nvPr>
            <p:ph idx="1"/>
          </p:nvPr>
        </p:nvSpPr>
        <p:spPr/>
        <p:txBody>
          <a:bodyPr/>
          <a:lstStyle/>
          <a:p>
            <a:r>
              <a:rPr lang="en-IN" dirty="0"/>
              <a:t>Narrow Transformation</a:t>
            </a:r>
          </a:p>
          <a:p>
            <a:pPr lvl="1"/>
            <a:r>
              <a:rPr lang="en-IN" dirty="0"/>
              <a:t>E.g. </a:t>
            </a:r>
            <a:r>
              <a:rPr lang="en-IN" dirty="0" err="1"/>
              <a:t>map,filter</a:t>
            </a:r>
            <a:endParaRPr lang="en-IN" dirty="0"/>
          </a:p>
          <a:p>
            <a:pPr marL="457200" lvl="1" indent="0">
              <a:buNone/>
            </a:pPr>
            <a:endParaRPr lang="en-IN" dirty="0"/>
          </a:p>
          <a:p>
            <a:r>
              <a:rPr lang="en-IN" dirty="0"/>
              <a:t>Wide Transformation</a:t>
            </a:r>
          </a:p>
          <a:p>
            <a:pPr lvl="1"/>
            <a:r>
              <a:rPr lang="en-IN" dirty="0"/>
              <a:t>E.g. join, groupbykey</a:t>
            </a:r>
          </a:p>
        </p:txBody>
      </p:sp>
    </p:spTree>
    <p:extLst>
      <p:ext uri="{BB962C8B-B14F-4D97-AF65-F5344CB8AC3E}">
        <p14:creationId xmlns:p14="http://schemas.microsoft.com/office/powerpoint/2010/main" val="2357029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A9D9-1E1D-43F2-9EB0-3B19201970F5}"/>
              </a:ext>
            </a:extLst>
          </p:cNvPr>
          <p:cNvSpPr>
            <a:spLocks noGrp="1"/>
          </p:cNvSpPr>
          <p:nvPr>
            <p:ph type="title"/>
          </p:nvPr>
        </p:nvSpPr>
        <p:spPr/>
        <p:txBody>
          <a:bodyPr/>
          <a:lstStyle/>
          <a:p>
            <a:r>
              <a:rPr lang="en-IN" dirty="0"/>
              <a:t>Narrow Transformations</a:t>
            </a:r>
          </a:p>
        </p:txBody>
      </p:sp>
      <p:sp>
        <p:nvSpPr>
          <p:cNvPr id="3" name="Content Placeholder 2">
            <a:extLst>
              <a:ext uri="{FF2B5EF4-FFF2-40B4-BE49-F238E27FC236}">
                <a16:creationId xmlns:a16="http://schemas.microsoft.com/office/drawing/2014/main" id="{28730F07-D954-425D-91EE-7073AAB51009}"/>
              </a:ext>
            </a:extLst>
          </p:cNvPr>
          <p:cNvSpPr>
            <a:spLocks noGrp="1"/>
          </p:cNvSpPr>
          <p:nvPr>
            <p:ph idx="1"/>
          </p:nvPr>
        </p:nvSpPr>
        <p:spPr/>
        <p:txBody>
          <a:bodyPr/>
          <a:lstStyle/>
          <a:p>
            <a:r>
              <a:rPr lang="en-IN" dirty="0"/>
              <a:t>These type of transformations can be executed independently on different partitions.</a:t>
            </a:r>
          </a:p>
          <a:p>
            <a:r>
              <a:rPr lang="en-IN" dirty="0"/>
              <a:t>E.g. map(lambda x : (x,1)). This transformation can be executed independently as it has no dependency.</a:t>
            </a:r>
          </a:p>
          <a:p>
            <a:r>
              <a:rPr lang="en-IN" dirty="0"/>
              <a:t>Better performance</a:t>
            </a:r>
          </a:p>
        </p:txBody>
      </p:sp>
    </p:spTree>
    <p:extLst>
      <p:ext uri="{BB962C8B-B14F-4D97-AF65-F5344CB8AC3E}">
        <p14:creationId xmlns:p14="http://schemas.microsoft.com/office/powerpoint/2010/main" val="2411323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A9D9-1E1D-43F2-9EB0-3B19201970F5}"/>
              </a:ext>
            </a:extLst>
          </p:cNvPr>
          <p:cNvSpPr>
            <a:spLocks noGrp="1"/>
          </p:cNvSpPr>
          <p:nvPr>
            <p:ph type="title"/>
          </p:nvPr>
        </p:nvSpPr>
        <p:spPr/>
        <p:txBody>
          <a:bodyPr/>
          <a:lstStyle/>
          <a:p>
            <a:r>
              <a:rPr lang="en-IN" dirty="0"/>
              <a:t>Wide Transformations</a:t>
            </a:r>
          </a:p>
        </p:txBody>
      </p:sp>
      <p:sp>
        <p:nvSpPr>
          <p:cNvPr id="3" name="Content Placeholder 2">
            <a:extLst>
              <a:ext uri="{FF2B5EF4-FFF2-40B4-BE49-F238E27FC236}">
                <a16:creationId xmlns:a16="http://schemas.microsoft.com/office/drawing/2014/main" id="{28730F07-D954-425D-91EE-7073AAB51009}"/>
              </a:ext>
            </a:extLst>
          </p:cNvPr>
          <p:cNvSpPr>
            <a:spLocks noGrp="1"/>
          </p:cNvSpPr>
          <p:nvPr>
            <p:ph idx="1"/>
          </p:nvPr>
        </p:nvSpPr>
        <p:spPr/>
        <p:txBody>
          <a:bodyPr/>
          <a:lstStyle/>
          <a:p>
            <a:pPr algn="just"/>
            <a:r>
              <a:rPr lang="en-IN" dirty="0"/>
              <a:t>These type of transformations cannot be executed independently on different partitions.</a:t>
            </a:r>
          </a:p>
          <a:p>
            <a:pPr algn="just"/>
            <a:r>
              <a:rPr lang="en-IN" dirty="0"/>
              <a:t>E.g. </a:t>
            </a:r>
            <a:r>
              <a:rPr lang="en-IN" dirty="0" err="1"/>
              <a:t>groupbykey</a:t>
            </a:r>
            <a:r>
              <a:rPr lang="en-IN" dirty="0"/>
              <a:t>. This transformation can be executed only after processing the data of all partitions as it has to group data by same key.</a:t>
            </a:r>
          </a:p>
          <a:p>
            <a:pPr algn="just"/>
            <a:r>
              <a:rPr lang="en-IN" dirty="0"/>
              <a:t>Costly operation compared to narrow transformation</a:t>
            </a:r>
          </a:p>
          <a:p>
            <a:pPr algn="just"/>
            <a:r>
              <a:rPr lang="en-IN" dirty="0"/>
              <a:t>Advise: In spark code, more narrow transformations should be used and less wide transformations should be used.</a:t>
            </a:r>
          </a:p>
        </p:txBody>
      </p:sp>
    </p:spTree>
    <p:extLst>
      <p:ext uri="{BB962C8B-B14F-4D97-AF65-F5344CB8AC3E}">
        <p14:creationId xmlns:p14="http://schemas.microsoft.com/office/powerpoint/2010/main" val="3837246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51FCA-7EAE-42A3-B9F6-848F130E0E37}"/>
              </a:ext>
            </a:extLst>
          </p:cNvPr>
          <p:cNvSpPr>
            <a:spLocks noGrp="1"/>
          </p:cNvSpPr>
          <p:nvPr>
            <p:ph type="title"/>
          </p:nvPr>
        </p:nvSpPr>
        <p:spPr/>
        <p:txBody>
          <a:bodyPr/>
          <a:lstStyle/>
          <a:p>
            <a:r>
              <a:rPr lang="en-IN" dirty="0"/>
              <a:t>Job in Spark</a:t>
            </a:r>
          </a:p>
        </p:txBody>
      </p:sp>
      <p:sp>
        <p:nvSpPr>
          <p:cNvPr id="3" name="Content Placeholder 2">
            <a:extLst>
              <a:ext uri="{FF2B5EF4-FFF2-40B4-BE49-F238E27FC236}">
                <a16:creationId xmlns:a16="http://schemas.microsoft.com/office/drawing/2014/main" id="{AFF3EB8D-A11D-42CC-BBB9-8A8C1A7B31CA}"/>
              </a:ext>
            </a:extLst>
          </p:cNvPr>
          <p:cNvSpPr>
            <a:spLocks noGrp="1"/>
          </p:cNvSpPr>
          <p:nvPr>
            <p:ph idx="1"/>
          </p:nvPr>
        </p:nvSpPr>
        <p:spPr/>
        <p:txBody>
          <a:bodyPr/>
          <a:lstStyle/>
          <a:p>
            <a:pPr algn="just"/>
            <a:r>
              <a:rPr lang="en-US" dirty="0"/>
              <a:t>A parallel computation consisting of multiple tasks that gets spawned in response to a </a:t>
            </a:r>
            <a:r>
              <a:rPr lang="en-US" b="1" dirty="0"/>
              <a:t>Spark</a:t>
            </a:r>
            <a:r>
              <a:rPr lang="en-US" dirty="0"/>
              <a:t> action is called a job.</a:t>
            </a:r>
          </a:p>
          <a:p>
            <a:pPr algn="just"/>
            <a:r>
              <a:rPr lang="en-US" dirty="0"/>
              <a:t>E.g. </a:t>
            </a:r>
            <a:r>
              <a:rPr lang="en-US" dirty="0" err="1"/>
              <a:t>a.map</a:t>
            </a:r>
            <a:r>
              <a:rPr lang="en-US" dirty="0"/>
              <a:t> then filter then </a:t>
            </a:r>
            <a:r>
              <a:rPr lang="en-US" dirty="0" err="1"/>
              <a:t>groupbykey</a:t>
            </a:r>
            <a:r>
              <a:rPr lang="en-US" dirty="0"/>
              <a:t>. This all together is single job if next operation is some action like count, collect etc.</a:t>
            </a:r>
          </a:p>
          <a:p>
            <a:pPr algn="just"/>
            <a:r>
              <a:rPr lang="en-US" dirty="0"/>
              <a:t>The jobs are divided into </a:t>
            </a:r>
            <a:r>
              <a:rPr lang="en-US" b="1" dirty="0"/>
              <a:t>stages</a:t>
            </a:r>
            <a:r>
              <a:rPr lang="en-US" dirty="0"/>
              <a:t> depending on how they can be separately carried out (mainly on shuffle boundaries). </a:t>
            </a:r>
          </a:p>
          <a:p>
            <a:pPr algn="just"/>
            <a:r>
              <a:rPr lang="en-US" dirty="0"/>
              <a:t>Then, these stages are divided into tasks. Tasks are the smallest unit of work that has to be done the executor.</a:t>
            </a:r>
            <a:endParaRPr lang="en-IN" dirty="0"/>
          </a:p>
        </p:txBody>
      </p:sp>
    </p:spTree>
    <p:extLst>
      <p:ext uri="{BB962C8B-B14F-4D97-AF65-F5344CB8AC3E}">
        <p14:creationId xmlns:p14="http://schemas.microsoft.com/office/powerpoint/2010/main" val="3135951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D54E-9848-44A9-A49B-313BA225B820}"/>
              </a:ext>
            </a:extLst>
          </p:cNvPr>
          <p:cNvSpPr>
            <a:spLocks noGrp="1"/>
          </p:cNvSpPr>
          <p:nvPr>
            <p:ph type="title"/>
          </p:nvPr>
        </p:nvSpPr>
        <p:spPr/>
        <p:txBody>
          <a:bodyPr/>
          <a:lstStyle/>
          <a:p>
            <a:r>
              <a:rPr lang="en-IN" dirty="0"/>
              <a:t>Stages in Spark</a:t>
            </a:r>
          </a:p>
        </p:txBody>
      </p:sp>
      <p:sp>
        <p:nvSpPr>
          <p:cNvPr id="3" name="Content Placeholder 2">
            <a:extLst>
              <a:ext uri="{FF2B5EF4-FFF2-40B4-BE49-F238E27FC236}">
                <a16:creationId xmlns:a16="http://schemas.microsoft.com/office/drawing/2014/main" id="{82DC0A02-E1FC-4DBA-9413-B2D55E03CA81}"/>
              </a:ext>
            </a:extLst>
          </p:cNvPr>
          <p:cNvSpPr>
            <a:spLocks noGrp="1"/>
          </p:cNvSpPr>
          <p:nvPr>
            <p:ph idx="1"/>
          </p:nvPr>
        </p:nvSpPr>
        <p:spPr/>
        <p:txBody>
          <a:bodyPr>
            <a:normAutofit lnSpcReduction="10000"/>
          </a:bodyPr>
          <a:lstStyle/>
          <a:p>
            <a:pPr algn="just"/>
            <a:r>
              <a:rPr lang="en-US" b="0" i="1" dirty="0">
                <a:effectLst/>
              </a:rPr>
              <a:t>A step in a physical execution plan</a:t>
            </a:r>
            <a:endParaRPr lang="en-US" b="0" dirty="0">
              <a:effectLst/>
            </a:endParaRPr>
          </a:p>
          <a:p>
            <a:pPr algn="just"/>
            <a:r>
              <a:rPr lang="en-US" b="0" dirty="0">
                <a:effectLst/>
              </a:rPr>
              <a:t>It is a physical unit of the execution plan.</a:t>
            </a:r>
          </a:p>
          <a:p>
            <a:pPr algn="just"/>
            <a:r>
              <a:rPr lang="en-US" b="0" dirty="0">
                <a:effectLst/>
              </a:rPr>
              <a:t>It is a set of parallel tasks i.e. one task per partition. In other words, each job which gets divided into smaller sets of tasks is a stage. </a:t>
            </a:r>
          </a:p>
          <a:p>
            <a:pPr algn="just"/>
            <a:r>
              <a:rPr lang="en-US" dirty="0"/>
              <a:t>E.g. </a:t>
            </a:r>
            <a:r>
              <a:rPr lang="en-US" dirty="0" err="1"/>
              <a:t>map.filter.groupbykey</a:t>
            </a:r>
            <a:r>
              <a:rPr lang="en-US" dirty="0"/>
              <a:t>, if this is the sequence of operations in spark, map and filter can execute independently on different partitions, but to execute </a:t>
            </a:r>
            <a:r>
              <a:rPr lang="en-US" dirty="0" err="1"/>
              <a:t>groupbykey</a:t>
            </a:r>
            <a:r>
              <a:rPr lang="en-US" dirty="0"/>
              <a:t>, all executors must finish execution up to filter. Only when all executors finish execution up to filter, </a:t>
            </a:r>
            <a:r>
              <a:rPr lang="en-US" dirty="0" err="1"/>
              <a:t>groupbykey</a:t>
            </a:r>
            <a:r>
              <a:rPr lang="en-US" dirty="0"/>
              <a:t> can be executed. So map and filter forms stage 0 and </a:t>
            </a:r>
            <a:r>
              <a:rPr lang="en-US" dirty="0" err="1"/>
              <a:t>groupbykey</a:t>
            </a:r>
            <a:r>
              <a:rPr lang="en-US" dirty="0"/>
              <a:t> forms stage 1.</a:t>
            </a:r>
            <a:endParaRPr lang="en-IN" dirty="0"/>
          </a:p>
        </p:txBody>
      </p:sp>
    </p:spTree>
    <p:extLst>
      <p:ext uri="{BB962C8B-B14F-4D97-AF65-F5344CB8AC3E}">
        <p14:creationId xmlns:p14="http://schemas.microsoft.com/office/powerpoint/2010/main" val="4195886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D075F-4D8B-43E5-AD09-90AAF5F7FE2B}"/>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20DA136F-2A32-4204-9D87-A71A98DE6F39}"/>
              </a:ext>
            </a:extLst>
          </p:cNvPr>
          <p:cNvSpPr>
            <a:spLocks noGrp="1"/>
          </p:cNvSpPr>
          <p:nvPr>
            <p:ph idx="1"/>
          </p:nvPr>
        </p:nvSpPr>
        <p:spPr/>
        <p:txBody>
          <a:bodyPr/>
          <a:lstStyle/>
          <a:p>
            <a:r>
              <a:rPr lang="en-IN" dirty="0"/>
              <a:t>https://spark.apache.org</a:t>
            </a:r>
          </a:p>
          <a:p>
            <a:r>
              <a:rPr lang="en-IN" dirty="0">
                <a:hlinkClick r:id="rId2"/>
              </a:rPr>
              <a:t>https://www.youtube.com/watch?v=9mELEARcxJo</a:t>
            </a:r>
            <a:endParaRPr lang="en-IN" dirty="0"/>
          </a:p>
          <a:p>
            <a:r>
              <a:rPr lang="en-IN" dirty="0">
                <a:hlinkClick r:id="rId3"/>
              </a:rPr>
              <a:t>https://www.edureka.co/community/41392/what-are-the-spark-job-and-spark-task-and-spark-staging</a:t>
            </a:r>
            <a:endParaRPr lang="en-IN" dirty="0"/>
          </a:p>
          <a:p>
            <a:r>
              <a:rPr lang="en-IN" dirty="0">
                <a:hlinkClick r:id="rId4"/>
              </a:rPr>
              <a:t>https://stackoverflow.com/questions/28973112/what-is-spark-job</a:t>
            </a:r>
            <a:endParaRPr lang="en-IN" dirty="0"/>
          </a:p>
          <a:p>
            <a:r>
              <a:rPr lang="en-IN"/>
              <a:t>https://data-flair.training/blogs/learn-apache-spark-sparkcontext/</a:t>
            </a:r>
            <a:endParaRPr lang="en-IN" dirty="0"/>
          </a:p>
        </p:txBody>
      </p:sp>
    </p:spTree>
    <p:extLst>
      <p:ext uri="{BB962C8B-B14F-4D97-AF65-F5344CB8AC3E}">
        <p14:creationId xmlns:p14="http://schemas.microsoft.com/office/powerpoint/2010/main" val="13711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FC0A-D56A-4E42-B58D-EBF9AD15CF4F}"/>
              </a:ext>
            </a:extLst>
          </p:cNvPr>
          <p:cNvSpPr>
            <a:spLocks noGrp="1"/>
          </p:cNvSpPr>
          <p:nvPr>
            <p:ph type="title"/>
          </p:nvPr>
        </p:nvSpPr>
        <p:spPr/>
        <p:txBody>
          <a:bodyPr/>
          <a:lstStyle/>
          <a:p>
            <a:r>
              <a:rPr lang="en-IN" dirty="0"/>
              <a:t>Spark vs Hadoop</a:t>
            </a:r>
          </a:p>
        </p:txBody>
      </p:sp>
      <p:sp>
        <p:nvSpPr>
          <p:cNvPr id="3" name="Content Placeholder 2">
            <a:extLst>
              <a:ext uri="{FF2B5EF4-FFF2-40B4-BE49-F238E27FC236}">
                <a16:creationId xmlns:a16="http://schemas.microsoft.com/office/drawing/2014/main" id="{747E5167-0CFD-4B56-8135-BDE08BB97EC9}"/>
              </a:ext>
            </a:extLst>
          </p:cNvPr>
          <p:cNvSpPr>
            <a:spLocks noGrp="1"/>
          </p:cNvSpPr>
          <p:nvPr>
            <p:ph idx="1"/>
          </p:nvPr>
        </p:nvSpPr>
        <p:spPr/>
        <p:txBody>
          <a:bodyPr/>
          <a:lstStyle/>
          <a:p>
            <a:r>
              <a:rPr lang="en-IN" dirty="0"/>
              <a:t>Hadoop implements Batch processing on big data and thus cannot deliver to Real Time use case needs.</a:t>
            </a:r>
          </a:p>
          <a:p>
            <a:pPr marL="0" indent="0">
              <a:buNone/>
            </a:pPr>
            <a:endParaRPr lang="en-IN" dirty="0"/>
          </a:p>
        </p:txBody>
      </p:sp>
      <p:pic>
        <p:nvPicPr>
          <p:cNvPr id="5" name="Picture 4">
            <a:extLst>
              <a:ext uri="{FF2B5EF4-FFF2-40B4-BE49-F238E27FC236}">
                <a16:creationId xmlns:a16="http://schemas.microsoft.com/office/drawing/2014/main" id="{24EFCF50-7223-43B5-ABD2-CFB5ABA556A5}"/>
              </a:ext>
            </a:extLst>
          </p:cNvPr>
          <p:cNvPicPr>
            <a:picLocks noChangeAspect="1"/>
          </p:cNvPicPr>
          <p:nvPr/>
        </p:nvPicPr>
        <p:blipFill>
          <a:blip r:embed="rId2"/>
          <a:stretch>
            <a:fillRect/>
          </a:stretch>
        </p:blipFill>
        <p:spPr>
          <a:xfrm>
            <a:off x="2659959" y="2795171"/>
            <a:ext cx="7233445" cy="3843476"/>
          </a:xfrm>
          <a:prstGeom prst="rect">
            <a:avLst/>
          </a:prstGeom>
        </p:spPr>
      </p:pic>
    </p:spTree>
    <p:extLst>
      <p:ext uri="{BB962C8B-B14F-4D97-AF65-F5344CB8AC3E}">
        <p14:creationId xmlns:p14="http://schemas.microsoft.com/office/powerpoint/2010/main" val="332372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424AD-9529-48E7-86FF-A2AE0CE2D746}"/>
              </a:ext>
            </a:extLst>
          </p:cNvPr>
          <p:cNvSpPr>
            <a:spLocks noGrp="1"/>
          </p:cNvSpPr>
          <p:nvPr>
            <p:ph type="ctrTitle"/>
          </p:nvPr>
        </p:nvSpPr>
        <p:spPr/>
        <p:txBody>
          <a:bodyPr/>
          <a:lstStyle/>
          <a:p>
            <a:r>
              <a:rPr lang="en-IN" dirty="0"/>
              <a:t>Example</a:t>
            </a:r>
          </a:p>
        </p:txBody>
      </p:sp>
      <p:sp>
        <p:nvSpPr>
          <p:cNvPr id="3" name="Subtitle 2">
            <a:extLst>
              <a:ext uri="{FF2B5EF4-FFF2-40B4-BE49-F238E27FC236}">
                <a16:creationId xmlns:a16="http://schemas.microsoft.com/office/drawing/2014/main" id="{16625EAE-1D6E-490E-9083-DAE08A4D2D2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55463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2600</TotalTime>
  <Words>2478</Words>
  <Application>Microsoft Office PowerPoint</Application>
  <PresentationFormat>Widescreen</PresentationFormat>
  <Paragraphs>245</Paragraphs>
  <Slides>75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Apache Spark</vt:lpstr>
      <vt:lpstr>Types of Big Data Analytics</vt:lpstr>
      <vt:lpstr>Batch vs Real Time Analytics</vt:lpstr>
      <vt:lpstr>Use cases of Real Time Analytics</vt:lpstr>
      <vt:lpstr>Why Spark when Hadoop is already there?</vt:lpstr>
      <vt:lpstr>Batch Processing in Hadoop</vt:lpstr>
      <vt:lpstr>Real Time Processing in Spark</vt:lpstr>
      <vt:lpstr>Spark vs Hadoop</vt:lpstr>
      <vt:lpstr>Example</vt:lpstr>
      <vt:lpstr>Spark Success Story</vt:lpstr>
      <vt:lpstr>Spark Overview</vt:lpstr>
      <vt:lpstr>What is Apache Spark? </vt:lpstr>
      <vt:lpstr>Why Spark?</vt:lpstr>
      <vt:lpstr>Using Hadoop Through Spark</vt:lpstr>
      <vt:lpstr>Spark and Hadoop</vt:lpstr>
      <vt:lpstr>Spark and Hadoop</vt:lpstr>
      <vt:lpstr>Spark Features</vt:lpstr>
      <vt:lpstr>Spark Features</vt:lpstr>
      <vt:lpstr>Spark Features</vt:lpstr>
      <vt:lpstr>Spark Features</vt:lpstr>
      <vt:lpstr>Spark Ecosystem</vt:lpstr>
      <vt:lpstr>Spark Ecosystem</vt:lpstr>
      <vt:lpstr>Spark Architecture</vt:lpstr>
      <vt:lpstr>SparkContext</vt:lpstr>
      <vt:lpstr>SparkContext</vt:lpstr>
      <vt:lpstr>PowerPoint Presentation</vt:lpstr>
      <vt:lpstr>Spark Streaming</vt:lpstr>
      <vt:lpstr>Spark Streaming</vt:lpstr>
      <vt:lpstr>Spark Streaming</vt:lpstr>
      <vt:lpstr>Spark SQL</vt:lpstr>
      <vt:lpstr>Spark SQL Features</vt:lpstr>
      <vt:lpstr>Spark SQL Features</vt:lpstr>
      <vt:lpstr>Spark SQL Features</vt:lpstr>
      <vt:lpstr>Why Spark when Hadoop is already there?</vt:lpstr>
      <vt:lpstr>Spark SQL Flow Diagram</vt:lpstr>
      <vt:lpstr>MLlib</vt:lpstr>
      <vt:lpstr>MLlib Techniques</vt:lpstr>
      <vt:lpstr>Mllib - Techniques</vt:lpstr>
      <vt:lpstr>Mllib - Techniques</vt:lpstr>
      <vt:lpstr>GraphX</vt:lpstr>
      <vt:lpstr>GraphX</vt:lpstr>
      <vt:lpstr>GraphX Use Cases</vt:lpstr>
      <vt:lpstr>Use Case: Earthquack Detection using Spark</vt:lpstr>
      <vt:lpstr>Why Spark became popular?</vt:lpstr>
      <vt:lpstr>PowerPoint Presentation</vt:lpstr>
      <vt:lpstr>PowerPoint Presentation</vt:lpstr>
      <vt:lpstr>PowerPoint Presentation</vt:lpstr>
      <vt:lpstr>Spark Processing in cluster</vt:lpstr>
      <vt:lpstr>Size of Executor</vt:lpstr>
      <vt:lpstr>MapReduce</vt:lpstr>
      <vt:lpstr>MapReduce Block</vt:lpstr>
      <vt:lpstr>Executor Memory Utilization</vt:lpstr>
      <vt:lpstr>SparkDynamicMemoryUtilization</vt:lpstr>
      <vt:lpstr>RDD Fundamentals</vt:lpstr>
      <vt:lpstr>Parallelized collections</vt:lpstr>
      <vt:lpstr>External Datasets</vt:lpstr>
      <vt:lpstr>Example - Four executors</vt:lpstr>
      <vt:lpstr>Example - Four executors</vt:lpstr>
      <vt:lpstr>Example - Four executors</vt:lpstr>
      <vt:lpstr>Difference between coalesce and repartition</vt:lpstr>
      <vt:lpstr>RDD Fundamentals</vt:lpstr>
      <vt:lpstr>PowerPoint Presentation</vt:lpstr>
      <vt:lpstr>PowerPoint Presentation</vt:lpstr>
      <vt:lpstr>PowerPoint Presentation</vt:lpstr>
      <vt:lpstr>PowerPoint Presentation</vt:lpstr>
      <vt:lpstr>PowerPoint Presentation</vt:lpstr>
      <vt:lpstr>PowerPoint Presentation</vt:lpstr>
      <vt:lpstr>RDD Operations</vt:lpstr>
      <vt:lpstr>RDD Operations</vt:lpstr>
      <vt:lpstr>Types of transformations </vt:lpstr>
      <vt:lpstr>Narrow Transformations</vt:lpstr>
      <vt:lpstr>Wide Transformations</vt:lpstr>
      <vt:lpstr>Job in Spark</vt:lpstr>
      <vt:lpstr>Stages in Spark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Chetan Chauhan</dc:creator>
  <cp:lastModifiedBy>Chetan Chauhan</cp:lastModifiedBy>
  <cp:revision>207</cp:revision>
  <dcterms:created xsi:type="dcterms:W3CDTF">2020-08-31T09:38:36Z</dcterms:created>
  <dcterms:modified xsi:type="dcterms:W3CDTF">2020-09-16T10:33:21Z</dcterms:modified>
</cp:coreProperties>
</file>